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276" r:id="rId3"/>
    <p:sldId id="277" r:id="rId4"/>
    <p:sldId id="284" r:id="rId5"/>
    <p:sldId id="282" r:id="rId6"/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71" r:id="rId16"/>
    <p:sldId id="272" r:id="rId17"/>
    <p:sldId id="274" r:id="rId18"/>
    <p:sldId id="275" r:id="rId19"/>
    <p:sldId id="280" r:id="rId20"/>
    <p:sldId id="279" r:id="rId21"/>
    <p:sldId id="278" r:id="rId22"/>
    <p:sldId id="283" r:id="rId23"/>
  </p:sldIdLst>
  <p:sldSz cx="7315200" cy="9601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CC"/>
    <a:srgbClr val="FFFFFF"/>
    <a:srgbClr val="004800"/>
    <a:srgbClr val="004000"/>
    <a:srgbClr val="0066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9" autoAdjust="0"/>
    <p:restoredTop sz="94660"/>
  </p:normalViewPr>
  <p:slideViewPr>
    <p:cSldViewPr snapToGrid="0">
      <p:cViewPr>
        <p:scale>
          <a:sx n="50" d="100"/>
          <a:sy n="50" d="100"/>
        </p:scale>
        <p:origin x="-2674" y="-778"/>
      </p:cViewPr>
      <p:guideLst>
        <p:guide orient="horz" pos="3024"/>
        <p:guide pos="23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5" Type="http://schemas.openxmlformats.org/officeDocument/2006/relationships/slide" Target="slides/slide10.xml"/><Relationship Id="rId10" Type="http://schemas.openxmlformats.org/officeDocument/2006/relationships/slide" Target="slides/slide15.xml"/><Relationship Id="rId4" Type="http://schemas.openxmlformats.org/officeDocument/2006/relationships/slide" Target="slides/slide9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6AB97690-DACB-4BAF-ACC5-08B6B8357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70113" y="722313"/>
            <a:ext cx="26765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41825"/>
            <a:ext cx="51403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40" rIns="92277" bIns="4614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4DAEFE5F-B195-4AB5-B6CB-E4FDF365C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D9AD3-C88D-42D6-BCB9-CF4EFD6A888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85750"/>
            <a:ext cx="42973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03313" y="3941763"/>
            <a:ext cx="5514975" cy="4826000"/>
          </a:xfrm>
          <a:ln w="88900" cmpd="tri">
            <a:solidFill>
              <a:srgbClr val="990000"/>
            </a:solidFill>
          </a:ln>
        </p:spPr>
        <p:txBody>
          <a:bodyPr/>
          <a:lstStyle>
            <a:lvl1pPr marL="0" indent="0" algn="ctr">
              <a:buFontTx/>
              <a:buNone/>
              <a:defRPr b="1" i="1" u="none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4175"/>
            <a:ext cx="658495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DE53-6CC7-4FEC-ADB4-CCE896AF6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838" y="384175"/>
            <a:ext cx="1646237" cy="84169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384175"/>
            <a:ext cx="4786313" cy="8416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23F5-28BE-4B17-A518-98A2E701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04C6-0824-424A-934B-762C42743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169025"/>
            <a:ext cx="6218238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068763"/>
            <a:ext cx="6218238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24BB-C1E9-4D78-959E-D215EE9A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4175"/>
            <a:ext cx="658495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2432050"/>
            <a:ext cx="3032125" cy="636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2432050"/>
            <a:ext cx="3032125" cy="636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01DD-FD71-48DC-AAF0-DFB83B775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4175"/>
            <a:ext cx="658495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2149475"/>
            <a:ext cx="3232150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3044825"/>
            <a:ext cx="3232150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2149475"/>
            <a:ext cx="3233737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3044825"/>
            <a:ext cx="3233737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F631-4243-4AA7-8781-E771D3B8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4175"/>
            <a:ext cx="658495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EA6A-28E6-499A-8E88-5F7BFD60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8B39-F225-4F3D-9239-582EC4FF5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82588"/>
            <a:ext cx="2406650" cy="162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382588"/>
            <a:ext cx="408940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2009775"/>
            <a:ext cx="2406650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E362-6137-4D0B-95DF-8C1FE1D91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6721475"/>
            <a:ext cx="4389437" cy="7921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857250"/>
            <a:ext cx="4389437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7513638"/>
            <a:ext cx="4389437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F21A-3C2A-46E8-B7F4-AD6CC63C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2432050"/>
            <a:ext cx="621665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72213" y="8959850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3F78D96-71B1-4CF1-AB2D-C43BCC50C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15875" y="3741738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>
              <a:defRPr/>
            </a:pPr>
            <a:endParaRPr lang="en-US" sz="25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0999" y="777016"/>
            <a:ext cx="6411687" cy="1367290"/>
            <a:chOff x="380999" y="777016"/>
            <a:chExt cx="6411687" cy="1367290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380999" y="777016"/>
              <a:ext cx="2710543" cy="106863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155931"/>
              </a:solidFill>
              <a:miter lim="800000"/>
              <a:headEnd/>
              <a:tailEnd/>
            </a:ln>
            <a:effectLst>
              <a:outerShdw blurRad="12700" dist="50800" dir="2700000" algn="tl" rotWithShape="0">
                <a:srgbClr val="155931">
                  <a:alpha val="93725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9"/>
            <p:cNvSpPr>
              <a:spLocks noChangeArrowheads="1"/>
            </p:cNvSpPr>
            <p:nvPr userDrawn="1"/>
          </p:nvSpPr>
          <p:spPr bwMode="auto">
            <a:xfrm>
              <a:off x="2991985" y="1104479"/>
              <a:ext cx="620713" cy="396206"/>
            </a:xfrm>
            <a:prstGeom prst="ellipse">
              <a:avLst/>
            </a:prstGeom>
            <a:solidFill>
              <a:schemeClr val="bg1"/>
            </a:solidFill>
            <a:ln w="22225">
              <a:noFill/>
              <a:miter lim="800000"/>
              <a:headEnd/>
              <a:tailEnd/>
            </a:ln>
            <a:effectLst>
              <a:outerShdw blurRad="12700" dist="50800" dir="2700000" algn="tl" rotWithShape="0">
                <a:srgbClr val="155931">
                  <a:alpha val="93725"/>
                </a:srgbClr>
              </a:outerShdw>
            </a:effectLst>
            <a:scene3d>
              <a:camera prst="orthographicFront"/>
              <a:lightRig rig="threePt" dir="t">
                <a:rot lat="0" lon="0" rev="18000000"/>
              </a:lightRig>
            </a:scene3d>
            <a:sp3d>
              <a:bevelB w="0" h="0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 userDrawn="1"/>
          </p:nvSpPr>
          <p:spPr bwMode="auto">
            <a:xfrm>
              <a:off x="1511300" y="1734410"/>
              <a:ext cx="620713" cy="396206"/>
            </a:xfrm>
            <a:prstGeom prst="ellipse">
              <a:avLst/>
            </a:prstGeom>
            <a:solidFill>
              <a:schemeClr val="bg1"/>
            </a:solidFill>
            <a:ln w="22225">
              <a:noFill/>
              <a:miter lim="800000"/>
              <a:headEnd/>
              <a:tailEnd/>
            </a:ln>
            <a:effectLst>
              <a:outerShdw blurRad="12700" dist="50800" dir="2700000" algn="tl" rotWithShape="0">
                <a:srgbClr val="155931">
                  <a:alpha val="93725"/>
                </a:srgbClr>
              </a:outerShdw>
            </a:effectLst>
            <a:scene3d>
              <a:camera prst="orthographicFront"/>
              <a:lightRig rig="threePt" dir="t">
                <a:rot lat="0" lon="0" rev="18000000"/>
              </a:lightRig>
            </a:scene3d>
            <a:sp3d>
              <a:bevelB w="0" h="0"/>
            </a:sp3d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>
              <a:off x="1731962" y="2144306"/>
              <a:ext cx="5060724" cy="0"/>
            </a:xfrm>
            <a:prstGeom prst="line">
              <a:avLst/>
            </a:prstGeom>
            <a:noFill/>
            <a:ln w="12700">
              <a:solidFill>
                <a:srgbClr val="155931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644525" indent="-644525" algn="l" defTabSz="966788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AutoNum type="arabicPeriod"/>
        <a:defRPr sz="2800" u="sng">
          <a:solidFill>
            <a:srgbClr val="003399"/>
          </a:solidFill>
          <a:latin typeface="+mn-lt"/>
          <a:ea typeface="+mn-ea"/>
          <a:cs typeface="+mn-cs"/>
        </a:defRPr>
      </a:lvl1pPr>
      <a:lvl2pPr marL="1343025" indent="-577850" algn="l" defTabSz="966788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</a:defRPr>
      </a:lvl2pPr>
      <a:lvl3pPr marL="1946275" indent="-482600" algn="l" defTabSz="966788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20000"/>
        <a:buChar char="•"/>
        <a:defRPr sz="2200">
          <a:solidFill>
            <a:schemeClr val="tx1"/>
          </a:solidFill>
          <a:latin typeface="+mn-lt"/>
        </a:defRPr>
      </a:lvl3pPr>
      <a:lvl4pPr marL="2470150" indent="-403225" algn="l" defTabSz="9667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994025" indent="-403225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3451225" indent="-403225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08425" indent="-403225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365625" indent="-403225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822825" indent="-403225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994150"/>
            <a:ext cx="5514975" cy="482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r>
              <a:rPr lang="en-US" sz="3600" dirty="0" smtClean="0"/>
              <a:t>A Primer For</a:t>
            </a: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r>
              <a:rPr lang="en-US" sz="3600" dirty="0" smtClean="0"/>
              <a:t>Licensing To Corporations</a:t>
            </a: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r>
              <a:rPr lang="en-US" sz="2000" dirty="0" smtClean="0"/>
              <a:t>(A Peek Under the Corporate Tent)</a:t>
            </a: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r>
              <a:rPr lang="en-US" sz="2000" b="0" dirty="0" smtClean="0">
                <a:solidFill>
                  <a:srgbClr val="99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Presentation for:</a:t>
            </a: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endParaRPr lang="en-US" sz="5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endParaRPr lang="en-US" sz="1600" b="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1450" algn="l"/>
              </a:tabLst>
            </a:pPr>
            <a:r>
              <a:rPr lang="en-US" sz="2400" dirty="0" smtClean="0"/>
              <a:t>February, </a:t>
            </a:r>
            <a:r>
              <a:rPr lang="en-US" sz="2400" dirty="0" smtClean="0"/>
              <a:t>2012</a:t>
            </a:r>
            <a:endParaRPr lang="en-US" sz="2400" dirty="0" smtClean="0"/>
          </a:p>
        </p:txBody>
      </p:sp>
      <p:sp>
        <p:nvSpPr>
          <p:cNvPr id="3075" name="Rectangle 33"/>
          <p:cNvSpPr>
            <a:spLocks noChangeArrowheads="1"/>
          </p:cNvSpPr>
          <p:nvPr/>
        </p:nvSpPr>
        <p:spPr bwMode="auto">
          <a:xfrm>
            <a:off x="928688" y="6967538"/>
            <a:ext cx="5457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Impact" pitchFamily="34" charset="0"/>
              </a:rPr>
              <a:t>Inventors </a:t>
            </a:r>
            <a:r>
              <a:rPr lang="en-US" sz="3200" dirty="0" smtClean="0">
                <a:latin typeface="Impact" pitchFamily="34" charset="0"/>
              </a:rPr>
              <a:t>Association</a:t>
            </a:r>
            <a:endParaRPr lang="en-US" sz="3200" dirty="0">
              <a:latin typeface="Impact" pitchFamily="34" charset="0"/>
            </a:endParaRPr>
          </a:p>
          <a:p>
            <a:pPr algn="ctr"/>
            <a:r>
              <a:rPr lang="en-US" sz="3200" dirty="0" smtClean="0">
                <a:latin typeface="Impact" pitchFamily="34" charset="0"/>
              </a:rPr>
              <a:t>Of Connecticut</a:t>
            </a:r>
            <a:endParaRPr lang="en-US" sz="32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66"/>
          <p:cNvGrpSpPr>
            <a:grpSpLocks/>
          </p:cNvGrpSpPr>
          <p:nvPr/>
        </p:nvGrpSpPr>
        <p:grpSpPr bwMode="auto">
          <a:xfrm>
            <a:off x="3055938" y="3036888"/>
            <a:ext cx="3924300" cy="1566862"/>
            <a:chOff x="1908" y="1608"/>
            <a:chExt cx="2472" cy="864"/>
          </a:xfrm>
        </p:grpSpPr>
        <p:sp>
          <p:nvSpPr>
            <p:cNvPr id="11275" name="Oval 167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168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AutoShape 169"/>
          <p:cNvSpPr>
            <a:spLocks noChangeArrowheads="1"/>
          </p:cNvSpPr>
          <p:nvPr/>
        </p:nvSpPr>
        <p:spPr bwMode="auto">
          <a:xfrm rot="5411010">
            <a:off x="1061244" y="2631281"/>
            <a:ext cx="1455738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170"/>
          <p:cNvSpPr>
            <a:spLocks noGrp="1" noChangeArrowheads="1"/>
          </p:cNvSpPr>
          <p:nvPr>
            <p:ph type="body" idx="1"/>
          </p:nvPr>
        </p:nvSpPr>
        <p:spPr>
          <a:xfrm>
            <a:off x="595313" y="3400425"/>
            <a:ext cx="6197600" cy="6200775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AutoNum type="arabicPeriod" startAt="3"/>
              <a:tabLst>
                <a:tab pos="2747963" algn="l"/>
              </a:tabLst>
            </a:pPr>
            <a:r>
              <a:rPr lang="en-US" sz="3100" b="1" smtClean="0"/>
              <a:t>Issue</a:t>
            </a:r>
            <a:r>
              <a:rPr lang="en-US" sz="3100" b="1" u="none" smtClean="0"/>
              <a:t>:</a:t>
            </a:r>
            <a:r>
              <a:rPr lang="en-US" sz="3100" u="none" smtClean="0"/>
              <a:t>	How Does it Fit</a:t>
            </a:r>
            <a:br>
              <a:rPr lang="en-US" sz="3100" u="none" smtClean="0"/>
            </a:br>
            <a:r>
              <a:rPr lang="en-US" sz="3100" u="none" smtClean="0"/>
              <a:t>	our Business?</a:t>
            </a:r>
          </a:p>
          <a:p>
            <a:pPr algn="ctr" eaLnBrk="1" hangingPunct="1">
              <a:buFontTx/>
              <a:buNone/>
              <a:tabLst>
                <a:tab pos="2747963" algn="l"/>
              </a:tabLst>
            </a:pPr>
            <a:endParaRPr lang="en-US" sz="1000" smtClean="0"/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Product improvement?</a:t>
            </a:r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Line extension?</a:t>
            </a:r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Entry strategy to new business?</a:t>
            </a:r>
          </a:p>
          <a:p>
            <a:pPr lvl="2" eaLnBrk="1" hangingPunct="1">
              <a:spcBef>
                <a:spcPct val="40000"/>
              </a:spcBef>
              <a:tabLst>
                <a:tab pos="2747963" algn="l"/>
              </a:tabLst>
            </a:pPr>
            <a:r>
              <a:rPr lang="en-US" sz="2400" smtClean="0"/>
              <a:t>Product improvement &amp; line extension easier to assess</a:t>
            </a:r>
          </a:p>
          <a:p>
            <a:pPr lvl="2" eaLnBrk="1" hangingPunct="1">
              <a:spcBef>
                <a:spcPct val="40000"/>
              </a:spcBef>
              <a:tabLst>
                <a:tab pos="2747963" algn="l"/>
              </a:tabLst>
            </a:pPr>
            <a:r>
              <a:rPr lang="en-US" sz="2400" smtClean="0"/>
              <a:t>New business more difficult to evaluate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01"/>
          <p:cNvGrpSpPr>
            <a:grpSpLocks/>
          </p:cNvGrpSpPr>
          <p:nvPr/>
        </p:nvGrpSpPr>
        <p:grpSpPr bwMode="auto">
          <a:xfrm>
            <a:off x="3055938" y="3036888"/>
            <a:ext cx="3924300" cy="1766887"/>
            <a:chOff x="1908" y="1608"/>
            <a:chExt cx="2472" cy="864"/>
          </a:xfrm>
        </p:grpSpPr>
        <p:sp>
          <p:nvSpPr>
            <p:cNvPr id="12295" name="Oval 102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Oval 103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" name="AutoShape 104"/>
          <p:cNvSpPr>
            <a:spLocks noChangeArrowheads="1"/>
          </p:cNvSpPr>
          <p:nvPr/>
        </p:nvSpPr>
        <p:spPr bwMode="auto">
          <a:xfrm rot="5411010">
            <a:off x="1061244" y="2631281"/>
            <a:ext cx="1455738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595313" y="3373438"/>
            <a:ext cx="6719887" cy="6227762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AutoNum type="arabicPeriod" startAt="4"/>
              <a:tabLst>
                <a:tab pos="2747963" algn="l"/>
              </a:tabLst>
            </a:pPr>
            <a:r>
              <a:rPr lang="en-US" sz="3100" b="1" smtClean="0"/>
              <a:t>Issue</a:t>
            </a:r>
            <a:r>
              <a:rPr lang="en-US" sz="3100" b="1" u="none" smtClean="0"/>
              <a:t>:</a:t>
            </a:r>
            <a:r>
              <a:rPr lang="en-US" sz="3100" u="none" smtClean="0"/>
              <a:t>	</a:t>
            </a:r>
          </a:p>
          <a:p>
            <a:pPr algn="ctr" eaLnBrk="1" hangingPunct="1">
              <a:buFontTx/>
              <a:buNone/>
              <a:tabLst>
                <a:tab pos="2747963" algn="l"/>
              </a:tabLst>
            </a:pPr>
            <a:endParaRPr lang="en-US" sz="800" smtClean="0"/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endParaRPr lang="en-US" smtClean="0"/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endParaRPr lang="en-US" smtClean="0"/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Among consumers or customers?</a:t>
            </a:r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If so, to what extent?</a:t>
            </a:r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What validation exists for support</a:t>
            </a:r>
            <a:endParaRPr lang="en-US" sz="2500" smtClean="0"/>
          </a:p>
          <a:p>
            <a:pPr marL="1306513" lvl="1" indent="-541338" eaLnBrk="1" hangingPunct="1">
              <a:spcBef>
                <a:spcPct val="55000"/>
              </a:spcBef>
              <a:tabLst>
                <a:tab pos="2747963" algn="l"/>
              </a:tabLst>
            </a:pPr>
            <a:r>
              <a:rPr lang="en-US" sz="2800" smtClean="0"/>
              <a:t>Little or no homework done </a:t>
            </a:r>
            <a:r>
              <a:rPr lang="en-US" sz="2800" i="1" smtClean="0"/>
              <a:t>typically !!</a:t>
            </a:r>
          </a:p>
        </p:txBody>
      </p:sp>
      <p:sp>
        <p:nvSpPr>
          <p:cNvPr id="12294" name="Text Box 106"/>
          <p:cNvSpPr txBox="1">
            <a:spLocks noChangeArrowheads="1"/>
          </p:cNvSpPr>
          <p:nvPr/>
        </p:nvSpPr>
        <p:spPr bwMode="auto">
          <a:xfrm>
            <a:off x="3021013" y="3317875"/>
            <a:ext cx="39766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>
                <a:solidFill>
                  <a:srgbClr val="003399"/>
                </a:solidFill>
              </a:rPr>
              <a:t>Does it Solve an</a:t>
            </a:r>
            <a:br>
              <a:rPr lang="en-US" sz="3100">
                <a:solidFill>
                  <a:srgbClr val="003399"/>
                </a:solidFill>
              </a:rPr>
            </a:br>
            <a:r>
              <a:rPr lang="en-US" sz="3100">
                <a:solidFill>
                  <a:srgbClr val="003399"/>
                </a:solidFill>
              </a:rPr>
              <a:t>Existing Problem?</a:t>
            </a:r>
          </a:p>
        </p:txBody>
      </p:sp>
      <p:sp>
        <p:nvSpPr>
          <p:cNvPr id="15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5"/>
          <p:cNvGrpSpPr>
            <a:grpSpLocks/>
          </p:cNvGrpSpPr>
          <p:nvPr/>
        </p:nvGrpSpPr>
        <p:grpSpPr bwMode="auto">
          <a:xfrm>
            <a:off x="3028950" y="3197225"/>
            <a:ext cx="3924300" cy="1371600"/>
            <a:chOff x="1908" y="1608"/>
            <a:chExt cx="2472" cy="864"/>
          </a:xfrm>
        </p:grpSpPr>
        <p:sp>
          <p:nvSpPr>
            <p:cNvPr id="13323" name="Oval 16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Oval 17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5" name="AutoShape 18"/>
          <p:cNvSpPr>
            <a:spLocks noChangeArrowheads="1"/>
          </p:cNvSpPr>
          <p:nvPr/>
        </p:nvSpPr>
        <p:spPr bwMode="auto">
          <a:xfrm rot="5411010">
            <a:off x="1031081" y="2797969"/>
            <a:ext cx="1465263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68325" y="3560763"/>
            <a:ext cx="6386513" cy="5556250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AutoNum type="arabicPeriod" startAt="5"/>
              <a:tabLst>
                <a:tab pos="1312863" algn="l"/>
                <a:tab pos="2911475" algn="l"/>
              </a:tabLst>
            </a:pPr>
            <a:r>
              <a:rPr lang="en-US" sz="3200" b="1" smtClean="0"/>
              <a:t>Issue</a:t>
            </a:r>
            <a:r>
              <a:rPr lang="en-US" sz="3200" b="1" u="none" smtClean="0"/>
              <a:t>:	</a:t>
            </a:r>
            <a:r>
              <a:rPr lang="en-US" sz="3200" u="none" smtClean="0"/>
              <a:t>How</a:t>
            </a:r>
            <a:r>
              <a:rPr lang="en-US" sz="3100" u="none" smtClean="0"/>
              <a:t> Feasible Is It </a:t>
            </a:r>
            <a:r>
              <a:rPr lang="en-US" sz="3200" b="1" u="none" smtClean="0">
                <a:solidFill>
                  <a:srgbClr val="FFFFFF"/>
                </a:solidFill>
              </a:rPr>
              <a:t>?</a:t>
            </a:r>
          </a:p>
          <a:p>
            <a:pPr lvl="1" algn="ctr" eaLnBrk="1" hangingPunct="1">
              <a:buFontTx/>
              <a:buNone/>
              <a:tabLst>
                <a:tab pos="1312863" algn="l"/>
                <a:tab pos="2911475" algn="l"/>
              </a:tabLst>
            </a:pPr>
            <a:endParaRPr lang="en-US" sz="1400" smtClean="0">
              <a:solidFill>
                <a:srgbClr val="003399"/>
              </a:solidFill>
            </a:endParaRPr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911475" algn="l"/>
              </a:tabLst>
            </a:pPr>
            <a:r>
              <a:rPr lang="en-US" sz="2800" smtClean="0"/>
              <a:t>Many don’t really understand prospect’s business</a:t>
            </a:r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911475" algn="l"/>
              </a:tabLst>
            </a:pPr>
            <a:r>
              <a:rPr lang="en-US" sz="2800" smtClean="0"/>
              <a:t>Stage of development…difficult to deal with early stage technology</a:t>
            </a:r>
          </a:p>
          <a:p>
            <a:pPr lvl="1" eaLnBrk="1" hangingPunct="1">
              <a:spcBef>
                <a:spcPct val="100000"/>
              </a:spcBef>
              <a:tabLst>
                <a:tab pos="1312863" algn="l"/>
                <a:tab pos="2911475" algn="l"/>
              </a:tabLst>
            </a:pPr>
            <a:r>
              <a:rPr lang="en-US" sz="2800" smtClean="0"/>
              <a:t>Can it be reduced to practice?</a:t>
            </a:r>
          </a:p>
          <a:p>
            <a:pPr lvl="1" eaLnBrk="1" hangingPunct="1">
              <a:spcBef>
                <a:spcPct val="100000"/>
              </a:spcBef>
              <a:tabLst>
                <a:tab pos="1312863" algn="l"/>
                <a:tab pos="2911475" algn="l"/>
              </a:tabLst>
            </a:pPr>
            <a:r>
              <a:rPr lang="en-US" sz="2800" smtClean="0"/>
              <a:t>Can it be scaled-up efficiently?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2"/>
          <p:cNvGrpSpPr>
            <a:grpSpLocks/>
          </p:cNvGrpSpPr>
          <p:nvPr/>
        </p:nvGrpSpPr>
        <p:grpSpPr bwMode="auto">
          <a:xfrm>
            <a:off x="3055938" y="3332163"/>
            <a:ext cx="3924300" cy="1574800"/>
            <a:chOff x="1908" y="1608"/>
            <a:chExt cx="2472" cy="864"/>
          </a:xfrm>
        </p:grpSpPr>
        <p:sp>
          <p:nvSpPr>
            <p:cNvPr id="14347" name="Oval 53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Oval 54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AutoShape 55"/>
          <p:cNvSpPr>
            <a:spLocks noChangeArrowheads="1"/>
          </p:cNvSpPr>
          <p:nvPr/>
        </p:nvSpPr>
        <p:spPr bwMode="auto">
          <a:xfrm rot="5411010">
            <a:off x="1058070" y="2932906"/>
            <a:ext cx="1465262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595313" y="3695700"/>
            <a:ext cx="6386512" cy="5130800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AutoNum type="arabicPeriod" startAt="6"/>
              <a:tabLst>
                <a:tab pos="1312863" algn="l"/>
                <a:tab pos="2640013" algn="l"/>
              </a:tabLst>
            </a:pPr>
            <a:r>
              <a:rPr lang="en-US" sz="3200" b="1" smtClean="0"/>
              <a:t>Issue</a:t>
            </a:r>
            <a:r>
              <a:rPr lang="en-US" sz="3200" b="1" u="none" smtClean="0"/>
              <a:t>:</a:t>
            </a:r>
            <a:r>
              <a:rPr lang="en-US" sz="3200" u="none" smtClean="0"/>
              <a:t>	</a:t>
            </a:r>
            <a:r>
              <a:rPr lang="en-US" sz="3100" u="none" smtClean="0"/>
              <a:t>What Claims are 			Available?</a:t>
            </a:r>
            <a:endParaRPr lang="en-US" sz="3200" u="none" smtClean="0">
              <a:solidFill>
                <a:schemeClr val="bg1"/>
              </a:solidFill>
            </a:endParaRPr>
          </a:p>
          <a:p>
            <a:pPr lvl="1" algn="ctr" eaLnBrk="1" hangingPunct="1">
              <a:buFontTx/>
              <a:buNone/>
              <a:tabLst>
                <a:tab pos="1312863" algn="l"/>
                <a:tab pos="2640013" algn="l"/>
              </a:tabLst>
            </a:pPr>
            <a:endParaRPr lang="en-US" sz="2800" smtClean="0"/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640013" algn="l"/>
              </a:tabLst>
            </a:pPr>
            <a:r>
              <a:rPr lang="en-US" sz="2800" smtClean="0"/>
              <a:t>Have they been substantiated?</a:t>
            </a:r>
          </a:p>
          <a:p>
            <a:pPr lvl="2" eaLnBrk="1" hangingPunct="1">
              <a:spcBef>
                <a:spcPct val="100000"/>
              </a:spcBef>
              <a:tabLst>
                <a:tab pos="1312863" algn="l"/>
                <a:tab pos="2640013" algn="l"/>
              </a:tabLst>
            </a:pPr>
            <a:r>
              <a:rPr lang="en-US" sz="2600" smtClean="0"/>
              <a:t>If so, how and to what extent?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4"/>
          <p:cNvGrpSpPr>
            <a:grpSpLocks/>
          </p:cNvGrpSpPr>
          <p:nvPr/>
        </p:nvGrpSpPr>
        <p:grpSpPr bwMode="auto">
          <a:xfrm>
            <a:off x="3055938" y="2982913"/>
            <a:ext cx="3924300" cy="1560512"/>
            <a:chOff x="1908" y="1608"/>
            <a:chExt cx="2472" cy="864"/>
          </a:xfrm>
        </p:grpSpPr>
        <p:sp>
          <p:nvSpPr>
            <p:cNvPr id="15371" name="Oval 105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106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AutoShape 107"/>
          <p:cNvSpPr>
            <a:spLocks noChangeArrowheads="1"/>
          </p:cNvSpPr>
          <p:nvPr/>
        </p:nvSpPr>
        <p:spPr bwMode="auto">
          <a:xfrm rot="5411010">
            <a:off x="1058070" y="2583656"/>
            <a:ext cx="1465262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08"/>
          <p:cNvSpPr>
            <a:spLocks noGrp="1" noChangeArrowheads="1"/>
          </p:cNvSpPr>
          <p:nvPr>
            <p:ph type="body" idx="1"/>
          </p:nvPr>
        </p:nvSpPr>
        <p:spPr>
          <a:xfrm>
            <a:off x="595313" y="3346450"/>
            <a:ext cx="6386512" cy="59055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AutoNum type="arabicPeriod" startAt="7"/>
              <a:tabLst>
                <a:tab pos="1312863" algn="l"/>
                <a:tab pos="2627313" algn="l"/>
              </a:tabLst>
            </a:pPr>
            <a:r>
              <a:rPr lang="en-US" sz="2700" b="1" smtClean="0"/>
              <a:t>Issue</a:t>
            </a:r>
            <a:r>
              <a:rPr lang="en-US" sz="2700" b="1" u="none" smtClean="0"/>
              <a:t>:	</a:t>
            </a:r>
            <a:r>
              <a:rPr lang="en-US" sz="3100" u="none" smtClean="0"/>
              <a:t>IP Owner</a:t>
            </a:r>
            <a:br>
              <a:rPr lang="en-US" sz="3100" u="none" smtClean="0"/>
            </a:br>
            <a:r>
              <a:rPr lang="en-US" sz="3100" u="none" smtClean="0"/>
              <a:t>		Expectations</a:t>
            </a:r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627313" algn="l"/>
              </a:tabLst>
            </a:pPr>
            <a:r>
              <a:rPr lang="en-US" sz="2800" smtClean="0"/>
              <a:t>Owner – ROI motives</a:t>
            </a:r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627313" algn="l"/>
              </a:tabLst>
            </a:pPr>
            <a:r>
              <a:rPr lang="en-US" sz="2800" smtClean="0"/>
              <a:t>Prospect – Affordability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tabLst>
                <a:tab pos="1312863" algn="l"/>
                <a:tab pos="2627313" algn="l"/>
              </a:tabLst>
            </a:pPr>
            <a:r>
              <a:rPr lang="en-US" sz="2400" smtClean="0"/>
              <a:t>Internal Financial Hurdles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tabLst>
                <a:tab pos="1312863" algn="l"/>
                <a:tab pos="2627313" algn="l"/>
              </a:tabLst>
            </a:pPr>
            <a:r>
              <a:rPr lang="en-US" sz="2400" smtClean="0"/>
              <a:t>Commercialization Expense</a:t>
            </a:r>
          </a:p>
          <a:p>
            <a:pPr lvl="1" eaLnBrk="1" hangingPunct="1">
              <a:lnSpc>
                <a:spcPct val="90000"/>
              </a:lnSpc>
              <a:spcBef>
                <a:spcPct val="100000"/>
              </a:spcBef>
              <a:tabLst>
                <a:tab pos="1312863" algn="l"/>
                <a:tab pos="2627313" algn="l"/>
              </a:tabLst>
            </a:pPr>
            <a:r>
              <a:rPr lang="en-US" sz="2600" smtClean="0"/>
              <a:t>Who owns what?…development by prospect may be required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  <a:tabLst>
                <a:tab pos="1312863" algn="l"/>
                <a:tab pos="2627313" algn="l"/>
              </a:tabLst>
            </a:pPr>
            <a:r>
              <a:rPr lang="en-US" sz="2600" smtClean="0"/>
              <a:t>Exclusivity considerations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  <a:tabLst>
                <a:tab pos="1312863" algn="l"/>
                <a:tab pos="2627313" algn="l"/>
              </a:tabLst>
            </a:pPr>
            <a:r>
              <a:rPr lang="en-US" sz="2600" smtClean="0"/>
              <a:t>License/buy-out/joint-venture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055938" y="3332163"/>
            <a:ext cx="3924300" cy="1371600"/>
            <a:chOff x="1908" y="1608"/>
            <a:chExt cx="2472" cy="864"/>
          </a:xfrm>
        </p:grpSpPr>
        <p:sp>
          <p:nvSpPr>
            <p:cNvPr id="16395" name="Oval 3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Oval 4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AutoShape 5"/>
          <p:cNvSpPr>
            <a:spLocks noChangeArrowheads="1"/>
          </p:cNvSpPr>
          <p:nvPr/>
        </p:nvSpPr>
        <p:spPr bwMode="auto">
          <a:xfrm rot="5411010">
            <a:off x="1058070" y="2932906"/>
            <a:ext cx="1465262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95313" y="3695700"/>
            <a:ext cx="638651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644525" indent="-644525" defTabSz="966788">
              <a:spcBef>
                <a:spcPct val="20000"/>
              </a:spcBef>
              <a:buClr>
                <a:schemeClr val="bg1"/>
              </a:buClr>
              <a:buFontTx/>
              <a:buAutoNum type="arabicPeriod" startAt="8"/>
              <a:tabLst>
                <a:tab pos="1312863" algn="l"/>
                <a:tab pos="2627313" algn="l"/>
              </a:tabLst>
            </a:pPr>
            <a:r>
              <a:rPr lang="en-US" sz="3200" b="1" u="sng">
                <a:solidFill>
                  <a:srgbClr val="003399"/>
                </a:solidFill>
              </a:rPr>
              <a:t>Issue</a:t>
            </a:r>
            <a:r>
              <a:rPr lang="en-US" sz="3200" b="1">
                <a:solidFill>
                  <a:srgbClr val="003399"/>
                </a:solidFill>
              </a:rPr>
              <a:t>:</a:t>
            </a:r>
            <a:r>
              <a:rPr lang="en-US" sz="3200">
                <a:solidFill>
                  <a:srgbClr val="003399"/>
                </a:solidFill>
              </a:rPr>
              <a:t>	Va</a:t>
            </a:r>
            <a:r>
              <a:rPr lang="en-US" sz="3100">
                <a:solidFill>
                  <a:srgbClr val="003399"/>
                </a:solidFill>
              </a:rPr>
              <a:t>luation</a:t>
            </a:r>
          </a:p>
          <a:p>
            <a:pPr marL="644525" indent="-644525" defTabSz="966788">
              <a:spcBef>
                <a:spcPct val="20000"/>
              </a:spcBef>
              <a:buClr>
                <a:schemeClr val="bg1"/>
              </a:buClr>
              <a:buFontTx/>
              <a:buAutoNum type="arabicPeriod" startAt="8"/>
              <a:tabLst>
                <a:tab pos="1312863" algn="l"/>
                <a:tab pos="2627313" algn="l"/>
              </a:tabLst>
            </a:pPr>
            <a:endParaRPr lang="en-US" sz="3200" u="sng">
              <a:solidFill>
                <a:srgbClr val="003399"/>
              </a:solidFill>
            </a:endParaRPr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1312863" algn="l"/>
                <a:tab pos="2627313" algn="l"/>
              </a:tabLst>
            </a:pPr>
            <a:r>
              <a:rPr lang="en-US" sz="2800"/>
              <a:t>How to value the proposition</a:t>
            </a:r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1312863" algn="l"/>
                <a:tab pos="2627313" algn="l"/>
              </a:tabLst>
            </a:pPr>
            <a:r>
              <a:rPr lang="en-US" sz="2800"/>
              <a:t>Hard data vs. subjective opinion</a:t>
            </a:r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1312863" algn="l"/>
                <a:tab pos="2627313" algn="l"/>
              </a:tabLst>
            </a:pPr>
            <a:r>
              <a:rPr lang="en-US" sz="2800"/>
              <a:t>Can make or break a deal</a:t>
            </a:r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1312863" algn="l"/>
                <a:tab pos="2627313" algn="l"/>
              </a:tabLst>
            </a:pPr>
            <a:r>
              <a:rPr lang="en-US" sz="2800"/>
              <a:t>The “Win-Win” equation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055938" y="2955925"/>
            <a:ext cx="3924300" cy="1371600"/>
            <a:chOff x="1908" y="1608"/>
            <a:chExt cx="2472" cy="864"/>
          </a:xfrm>
        </p:grpSpPr>
        <p:sp>
          <p:nvSpPr>
            <p:cNvPr id="17419" name="Oval 3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4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AutoShape 5"/>
          <p:cNvSpPr>
            <a:spLocks noChangeArrowheads="1"/>
          </p:cNvSpPr>
          <p:nvPr/>
        </p:nvSpPr>
        <p:spPr bwMode="auto">
          <a:xfrm rot="5411010">
            <a:off x="1058069" y="2556669"/>
            <a:ext cx="1465263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95313" y="3319463"/>
            <a:ext cx="63865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644525" indent="-644525" defTabSz="966788">
              <a:spcBef>
                <a:spcPct val="20000"/>
              </a:spcBef>
              <a:buClr>
                <a:schemeClr val="bg1"/>
              </a:buClr>
              <a:buFontTx/>
              <a:buAutoNum type="arabicPeriod" startAt="9"/>
              <a:tabLst>
                <a:tab pos="1312863" algn="l"/>
                <a:tab pos="2684463" algn="l"/>
                <a:tab pos="3211513" algn="l"/>
              </a:tabLst>
            </a:pPr>
            <a:r>
              <a:rPr lang="en-US" sz="3200" b="1" u="sng">
                <a:solidFill>
                  <a:srgbClr val="003399"/>
                </a:solidFill>
              </a:rPr>
              <a:t>Issue</a:t>
            </a:r>
            <a:r>
              <a:rPr lang="en-US" sz="3200" b="1">
                <a:solidFill>
                  <a:srgbClr val="003399"/>
                </a:solidFill>
              </a:rPr>
              <a:t>:</a:t>
            </a:r>
            <a:r>
              <a:rPr lang="en-US" sz="3200">
                <a:solidFill>
                  <a:srgbClr val="003399"/>
                </a:solidFill>
              </a:rPr>
              <a:t>	Funding</a:t>
            </a:r>
            <a:endParaRPr lang="en-US" sz="3200" u="sng">
              <a:solidFill>
                <a:srgbClr val="003399"/>
              </a:solidFill>
            </a:endParaRPr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1312863" algn="l"/>
                <a:tab pos="2684463" algn="l"/>
                <a:tab pos="3211513" algn="l"/>
              </a:tabLst>
            </a:pPr>
            <a:endParaRPr lang="en-US" sz="1400"/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1312863" algn="l"/>
                <a:tab pos="2684463" algn="l"/>
                <a:tab pos="3211513" algn="l"/>
              </a:tabLst>
            </a:pPr>
            <a:r>
              <a:rPr lang="en-US" sz="2800"/>
              <a:t>How to fund due diligence?</a:t>
            </a:r>
          </a:p>
          <a:p>
            <a:pPr marL="1946275" lvl="2" indent="-482600" defTabSz="966788">
              <a:spcBef>
                <a:spcPct val="5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1312863" algn="l"/>
                <a:tab pos="2684463" algn="l"/>
                <a:tab pos="3211513" algn="l"/>
              </a:tabLst>
            </a:pPr>
            <a:r>
              <a:rPr lang="en-US"/>
              <a:t>Development priorities underway…little or no discretionary funds available</a:t>
            </a:r>
          </a:p>
          <a:p>
            <a:pPr marL="1946275" lvl="2" indent="-482600" defTabSz="966788">
              <a:spcBef>
                <a:spcPct val="5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1312863" algn="l"/>
                <a:tab pos="2684463" algn="l"/>
                <a:tab pos="3211513" algn="l"/>
              </a:tabLst>
            </a:pPr>
            <a:r>
              <a:rPr lang="en-US"/>
              <a:t>What priority should be “short-sheeted”?</a:t>
            </a:r>
          </a:p>
          <a:p>
            <a:pPr marL="1343025" lvl="1" indent="-577850" defTabSz="966788">
              <a:spcBef>
                <a:spcPct val="100000"/>
              </a:spcBef>
              <a:buFontTx/>
              <a:buBlip>
                <a:blip r:embed="rId2"/>
              </a:buBlip>
              <a:tabLst>
                <a:tab pos="1312863" algn="l"/>
                <a:tab pos="2684463" algn="l"/>
                <a:tab pos="3211513" algn="l"/>
              </a:tabLst>
            </a:pPr>
            <a:r>
              <a:rPr lang="en-US" sz="2800"/>
              <a:t>How to fund commercialization</a:t>
            </a:r>
          </a:p>
          <a:p>
            <a:pPr marL="1946275" lvl="2" indent="-482600" defTabSz="966788">
              <a:spcBef>
                <a:spcPct val="5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1312863" algn="l"/>
                <a:tab pos="2684463" algn="l"/>
                <a:tab pos="3211513" algn="l"/>
              </a:tabLst>
            </a:pPr>
            <a:r>
              <a:rPr lang="en-US"/>
              <a:t>Development priorities in place today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028950" y="2767013"/>
            <a:ext cx="3924300" cy="1371600"/>
            <a:chOff x="1908" y="1608"/>
            <a:chExt cx="2472" cy="864"/>
          </a:xfrm>
        </p:grpSpPr>
        <p:sp>
          <p:nvSpPr>
            <p:cNvPr id="18443" name="Oval 3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4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AutoShape 5"/>
          <p:cNvSpPr>
            <a:spLocks noChangeArrowheads="1"/>
          </p:cNvSpPr>
          <p:nvPr/>
        </p:nvSpPr>
        <p:spPr bwMode="auto">
          <a:xfrm rot="5411010">
            <a:off x="1377156" y="1935957"/>
            <a:ext cx="1679575" cy="31575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49288" y="2889250"/>
            <a:ext cx="6305550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533400" indent="-533400" defTabSz="966788">
              <a:spcBef>
                <a:spcPct val="20000"/>
              </a:spcBef>
              <a:buClr>
                <a:schemeClr val="bg1"/>
              </a:buClr>
              <a:tabLst>
                <a:tab pos="1312863" algn="l"/>
                <a:tab pos="3157538" algn="l"/>
                <a:tab pos="3646488" algn="l"/>
              </a:tabLst>
            </a:pPr>
            <a:r>
              <a:rPr lang="en-US" sz="3200" b="1" u="sng">
                <a:solidFill>
                  <a:srgbClr val="003399"/>
                </a:solidFill>
              </a:rPr>
              <a:t>Overall</a:t>
            </a:r>
            <a:r>
              <a:rPr lang="en-US" sz="3200" b="1">
                <a:solidFill>
                  <a:srgbClr val="003399"/>
                </a:solidFill>
              </a:rPr>
              <a:t>		</a:t>
            </a:r>
            <a:r>
              <a:rPr lang="en-US" sz="3100" b="1">
                <a:solidFill>
                  <a:srgbClr val="003399"/>
                </a:solidFill>
              </a:rPr>
              <a:t>Make It Easy </a:t>
            </a:r>
            <a:endParaRPr lang="en-US" sz="3200" b="1" u="sng">
              <a:solidFill>
                <a:srgbClr val="003399"/>
              </a:solidFill>
            </a:endParaRPr>
          </a:p>
          <a:p>
            <a:pPr marL="533400" indent="-533400" defTabSz="966788">
              <a:spcBef>
                <a:spcPct val="20000"/>
              </a:spcBef>
              <a:buClr>
                <a:schemeClr val="bg1"/>
              </a:buClr>
              <a:tabLst>
                <a:tab pos="1312863" algn="l"/>
                <a:tab pos="3157538" algn="l"/>
                <a:tab pos="3646488" algn="l"/>
              </a:tabLst>
            </a:pPr>
            <a:r>
              <a:rPr lang="en-US" sz="3200" b="1" u="sng">
                <a:solidFill>
                  <a:srgbClr val="003399"/>
                </a:solidFill>
              </a:rPr>
              <a:t>Objective</a:t>
            </a:r>
            <a:r>
              <a:rPr lang="en-US" sz="3200" b="1">
                <a:solidFill>
                  <a:srgbClr val="003399"/>
                </a:solidFill>
              </a:rPr>
              <a:t>:		</a:t>
            </a:r>
            <a:r>
              <a:rPr lang="en-US" sz="3100" b="1">
                <a:solidFill>
                  <a:srgbClr val="003399"/>
                </a:solidFill>
              </a:rPr>
              <a:t>to Buy!</a:t>
            </a:r>
            <a:endParaRPr lang="en-US" sz="3200" b="1">
              <a:solidFill>
                <a:schemeClr val="bg1"/>
              </a:solidFill>
            </a:endParaRPr>
          </a:p>
          <a:p>
            <a:pPr marL="1343025" lvl="1" indent="-577850" defTabSz="966788">
              <a:spcBef>
                <a:spcPct val="80000"/>
              </a:spcBef>
              <a:buFontTx/>
              <a:buAutoNum type="arabicPeriod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Validation of concept viability</a:t>
            </a:r>
          </a:p>
          <a:p>
            <a:pPr marL="1946275" lvl="2" indent="-482600" defTabSz="966788">
              <a:spcBef>
                <a:spcPct val="4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Problem(s) it solves</a:t>
            </a:r>
          </a:p>
          <a:p>
            <a:pPr marL="1946275" lvl="2" indent="-482600" defTabSz="966788">
              <a:spcBef>
                <a:spcPct val="4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Target audience</a:t>
            </a:r>
          </a:p>
          <a:p>
            <a:pPr marL="1946275" lvl="2" indent="-482600" defTabSz="966788">
              <a:spcBef>
                <a:spcPct val="4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Benefits</a:t>
            </a:r>
          </a:p>
          <a:p>
            <a:pPr marL="1343025" lvl="1" indent="-577850" defTabSz="966788">
              <a:spcBef>
                <a:spcPct val="80000"/>
              </a:spcBef>
              <a:buFontTx/>
              <a:buAutoNum type="arabicPeriod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Claim structure</a:t>
            </a:r>
          </a:p>
          <a:p>
            <a:pPr marL="1946275" lvl="2" indent="-482600" defTabSz="966788">
              <a:spcBef>
                <a:spcPct val="4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Substantiation is key</a:t>
            </a:r>
          </a:p>
          <a:p>
            <a:pPr marL="1343025" lvl="1" indent="-577850" defTabSz="966788">
              <a:spcBef>
                <a:spcPct val="80000"/>
              </a:spcBef>
              <a:buFontTx/>
              <a:buAutoNum type="arabicPeriod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Feasibility confirmation</a:t>
            </a:r>
          </a:p>
          <a:p>
            <a:pPr marL="1946275" lvl="2" indent="-482600" defTabSz="966788">
              <a:spcBef>
                <a:spcPct val="4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Protocepts/prototypes/production samples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028950" y="2767013"/>
            <a:ext cx="3924300" cy="1371600"/>
            <a:chOff x="1908" y="1608"/>
            <a:chExt cx="2472" cy="864"/>
          </a:xfrm>
        </p:grpSpPr>
        <p:sp>
          <p:nvSpPr>
            <p:cNvPr id="19467" name="Oval 3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4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AutoShape 5"/>
          <p:cNvSpPr>
            <a:spLocks noChangeArrowheads="1"/>
          </p:cNvSpPr>
          <p:nvPr/>
        </p:nvSpPr>
        <p:spPr bwMode="auto">
          <a:xfrm rot="5411010">
            <a:off x="1377156" y="1935957"/>
            <a:ext cx="1679575" cy="31575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49288" y="2889250"/>
            <a:ext cx="6288087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533400" indent="-533400" defTabSz="966788">
              <a:spcBef>
                <a:spcPct val="20000"/>
              </a:spcBef>
              <a:buClr>
                <a:schemeClr val="bg1"/>
              </a:buClr>
              <a:tabLst>
                <a:tab pos="1312863" algn="l"/>
                <a:tab pos="3157538" algn="l"/>
                <a:tab pos="3646488" algn="l"/>
              </a:tabLst>
            </a:pPr>
            <a:r>
              <a:rPr lang="en-US" sz="3200" b="1" u="sng">
                <a:solidFill>
                  <a:srgbClr val="003399"/>
                </a:solidFill>
              </a:rPr>
              <a:t>Overall</a:t>
            </a:r>
            <a:r>
              <a:rPr lang="en-US" sz="3200" b="1">
                <a:solidFill>
                  <a:srgbClr val="003399"/>
                </a:solidFill>
              </a:rPr>
              <a:t>		</a:t>
            </a:r>
            <a:r>
              <a:rPr lang="en-US" sz="3100" b="1">
                <a:solidFill>
                  <a:srgbClr val="003399"/>
                </a:solidFill>
              </a:rPr>
              <a:t>Make It Easy </a:t>
            </a:r>
            <a:endParaRPr lang="en-US" sz="3200" b="1" u="sng">
              <a:solidFill>
                <a:srgbClr val="003399"/>
              </a:solidFill>
            </a:endParaRPr>
          </a:p>
          <a:p>
            <a:pPr marL="533400" indent="-533400" defTabSz="966788">
              <a:spcBef>
                <a:spcPct val="20000"/>
              </a:spcBef>
              <a:buClr>
                <a:schemeClr val="bg1"/>
              </a:buClr>
              <a:tabLst>
                <a:tab pos="1312863" algn="l"/>
                <a:tab pos="3157538" algn="l"/>
                <a:tab pos="3646488" algn="l"/>
              </a:tabLst>
            </a:pPr>
            <a:r>
              <a:rPr lang="en-US" sz="3200" b="1" u="sng">
                <a:solidFill>
                  <a:srgbClr val="003399"/>
                </a:solidFill>
              </a:rPr>
              <a:t>Objective</a:t>
            </a:r>
            <a:r>
              <a:rPr lang="en-US" sz="3200" b="1">
                <a:solidFill>
                  <a:srgbClr val="003399"/>
                </a:solidFill>
              </a:rPr>
              <a:t>:		</a:t>
            </a:r>
            <a:r>
              <a:rPr lang="en-US" sz="3100" b="1">
                <a:solidFill>
                  <a:srgbClr val="003399"/>
                </a:solidFill>
              </a:rPr>
              <a:t>to Buy!</a:t>
            </a:r>
            <a:endParaRPr lang="en-US" sz="3200" b="1">
              <a:solidFill>
                <a:schemeClr val="bg1"/>
              </a:solidFill>
            </a:endParaRPr>
          </a:p>
          <a:p>
            <a:pPr marL="1343025" lvl="1" indent="-577850" defTabSz="966788">
              <a:spcBef>
                <a:spcPct val="80000"/>
              </a:spcBef>
              <a:buFontTx/>
              <a:buAutoNum type="arabicPeriod" startAt="4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Preliminary economics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ProForma P&amp;L’s</a:t>
            </a:r>
          </a:p>
          <a:p>
            <a:pPr marL="1343025" lvl="1" indent="-577850" defTabSz="966788">
              <a:spcBef>
                <a:spcPct val="60000"/>
              </a:spcBef>
              <a:buFontTx/>
              <a:buAutoNum type="arabicPeriod" startAt="4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Competitive insulation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What &amp; how long</a:t>
            </a:r>
          </a:p>
          <a:p>
            <a:pPr marL="1343025" lvl="1" indent="-577850" defTabSz="966788">
              <a:spcBef>
                <a:spcPct val="60000"/>
              </a:spcBef>
              <a:buFontTx/>
              <a:buAutoNum type="arabicPeriod" startAt="4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Strategic fit</a:t>
            </a:r>
          </a:p>
          <a:p>
            <a:pPr marL="1343025" lvl="1" indent="-577850" defTabSz="966788">
              <a:spcBef>
                <a:spcPct val="60000"/>
              </a:spcBef>
              <a:buFontTx/>
              <a:buAutoNum type="arabicPeriod" startAt="4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Valuation</a:t>
            </a:r>
          </a:p>
          <a:p>
            <a:pPr marL="1343025" lvl="1" indent="-577850" defTabSz="966788">
              <a:spcBef>
                <a:spcPct val="60000"/>
              </a:spcBef>
              <a:buFontTx/>
              <a:buAutoNum type="arabicPeriod" startAt="4"/>
              <a:tabLst>
                <a:tab pos="1312863" algn="l"/>
                <a:tab pos="3157538" algn="l"/>
                <a:tab pos="3646488" algn="l"/>
              </a:tabLst>
            </a:pPr>
            <a:r>
              <a:rPr lang="en-US" sz="2800"/>
              <a:t>Proposed deal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Preliminary term sheet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641600"/>
            <a:ext cx="6332537" cy="6677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Benefits of A Licensing Agent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u="none" smtClean="0"/>
              <a:t>Identify high potential and enduring business propositions for the IP</a:t>
            </a:r>
          </a:p>
          <a:p>
            <a:pPr lvl="1" eaLnBrk="1" hangingPunct="1"/>
            <a:r>
              <a:rPr lang="en-US" sz="2200" smtClean="0"/>
              <a:t>Including NEW applications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u="none" smtClean="0"/>
              <a:t>Compelling, motivating presentations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u="none" smtClean="0"/>
              <a:t>Increase valuation </a:t>
            </a:r>
          </a:p>
          <a:p>
            <a:pPr lvl="1" eaLnBrk="1" hangingPunct="1"/>
            <a:r>
              <a:rPr lang="en-US" sz="2200" smtClean="0"/>
              <a:t>Integrate elements for "turn-key”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u="none" smtClean="0"/>
              <a:t>Identify high potential licensees 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u="none" smtClean="0"/>
              <a:t>Assemble decision-making audience </a:t>
            </a:r>
          </a:p>
          <a:p>
            <a:pPr lvl="1" eaLnBrk="1" hangingPunct="1"/>
            <a:r>
              <a:rPr lang="en-US" sz="2200" smtClean="0"/>
              <a:t>CEO a key player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u="none" smtClean="0"/>
              <a:t>Negotiate the final term sheet </a:t>
            </a:r>
          </a:p>
          <a:p>
            <a:pPr lvl="1" eaLnBrk="1" hangingPunct="1"/>
            <a:r>
              <a:rPr lang="en-US" sz="2200" smtClean="0"/>
              <a:t>Structure a 'win-win' deal for both licensor and licensee </a:t>
            </a:r>
          </a:p>
        </p:txBody>
      </p:sp>
      <p:sp>
        <p:nvSpPr>
          <p:cNvPr id="10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98475" y="2740025"/>
            <a:ext cx="6440488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566738" indent="-566738" defTabSz="966788">
              <a:spcBef>
                <a:spcPct val="40000"/>
              </a:spcBef>
              <a:buClr>
                <a:srgbClr val="003399"/>
              </a:buClr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 sz="2700">
                <a:solidFill>
                  <a:srgbClr val="006600"/>
                </a:solidFill>
              </a:rPr>
              <a:t>Founded in 1983</a:t>
            </a:r>
          </a:p>
          <a:p>
            <a:pPr marL="566738" indent="-566738" defTabSz="966788">
              <a:spcBef>
                <a:spcPts val="1800"/>
              </a:spcBef>
              <a:buClr>
                <a:srgbClr val="003399"/>
              </a:buClr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 sz="2700">
                <a:solidFill>
                  <a:srgbClr val="006600"/>
                </a:solidFill>
              </a:rPr>
              <a:t>Marketing Consultancy</a:t>
            </a:r>
          </a:p>
          <a:p>
            <a:pPr marL="566738" indent="-566738" defTabSz="966788">
              <a:spcBef>
                <a:spcPts val="1800"/>
              </a:spcBef>
              <a:buClr>
                <a:srgbClr val="003399"/>
              </a:buClr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 sz="2700">
                <a:solidFill>
                  <a:srgbClr val="006600"/>
                </a:solidFill>
              </a:rPr>
              <a:t>Specializing in: </a:t>
            </a:r>
          </a:p>
          <a:p>
            <a:pPr marL="1379538" lvl="2" indent="-579438" defTabSz="966788">
              <a:spcBef>
                <a:spcPct val="15000"/>
              </a:spcBef>
              <a:buClr>
                <a:srgbClr val="990000"/>
              </a:buClr>
              <a:buSzPct val="120000"/>
              <a:buFontTx/>
              <a:buBlip>
                <a:blip r:embed="rId3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New Business Development</a:t>
            </a:r>
          </a:p>
          <a:p>
            <a:pPr marL="1379538" lvl="2" indent="-579438" defTabSz="966788">
              <a:spcBef>
                <a:spcPct val="15000"/>
              </a:spcBef>
              <a:buClr>
                <a:srgbClr val="990000"/>
              </a:buClr>
              <a:buSzPct val="120000"/>
              <a:buFontTx/>
              <a:buBlip>
                <a:blip r:embed="rId3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New Product Development </a:t>
            </a:r>
          </a:p>
          <a:p>
            <a:pPr marL="1379538" lvl="2" indent="-579438" defTabSz="966788">
              <a:spcBef>
                <a:spcPct val="15000"/>
              </a:spcBef>
              <a:buClr>
                <a:srgbClr val="990000"/>
              </a:buClr>
              <a:buSzPct val="120000"/>
              <a:buFontTx/>
              <a:buBlip>
                <a:blip r:embed="rId3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Innovation</a:t>
            </a:r>
          </a:p>
          <a:p>
            <a:pPr marL="566738" indent="-566738" defTabSz="966788">
              <a:spcBef>
                <a:spcPts val="1800"/>
              </a:spcBef>
              <a:buClr>
                <a:srgbClr val="003399"/>
              </a:buClr>
              <a:buFontTx/>
              <a:buBlip>
                <a:blip r:embed="rId2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 sz="2700">
                <a:solidFill>
                  <a:srgbClr val="006600"/>
                </a:solidFill>
              </a:rPr>
              <a:t>Client Roster</a:t>
            </a:r>
          </a:p>
          <a:p>
            <a:pPr marL="1379538" lvl="2" indent="-579438" defTabSz="966788">
              <a:spcBef>
                <a:spcPct val="15000"/>
              </a:spcBef>
              <a:buClr>
                <a:srgbClr val="990000"/>
              </a:buClr>
              <a:buSzPct val="120000"/>
              <a:buFontTx/>
              <a:buBlip>
                <a:blip r:embed="rId3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Corporations</a:t>
            </a:r>
          </a:p>
          <a:p>
            <a:pPr marL="1379538" lvl="2" indent="-579438" defTabSz="966788">
              <a:spcBef>
                <a:spcPct val="15000"/>
              </a:spcBef>
              <a:buClr>
                <a:srgbClr val="990000"/>
              </a:buClr>
              <a:buSzPct val="120000"/>
              <a:buFontTx/>
              <a:buBlip>
                <a:blip r:embed="rId3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Small/mid-size Firms</a:t>
            </a:r>
          </a:p>
          <a:p>
            <a:pPr marL="1379538" lvl="2" indent="-579438" defTabSz="966788">
              <a:spcBef>
                <a:spcPct val="15000"/>
              </a:spcBef>
              <a:buClr>
                <a:srgbClr val="990000"/>
              </a:buClr>
              <a:buSzPct val="120000"/>
              <a:buFontTx/>
              <a:buBlip>
                <a:blip r:embed="rId3"/>
              </a:buBlip>
              <a:tabLst>
                <a:tab pos="1312863" algn="l"/>
                <a:tab pos="3157538" algn="l"/>
                <a:tab pos="3646488" algn="l"/>
              </a:tabLst>
            </a:pPr>
            <a:r>
              <a:rPr lang="en-US"/>
              <a:t>Inventors &amp; Entrepreneurs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360365" y="1082219"/>
            <a:ext cx="320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20000"/>
              </a:spcBef>
              <a:buClr>
                <a:srgbClr val="003399"/>
              </a:buClr>
            </a:pPr>
            <a:r>
              <a:rPr lang="en-US" sz="1800" b="1" u="sng" dirty="0">
                <a:solidFill>
                  <a:srgbClr val="004800"/>
                </a:solidFill>
                <a:latin typeface="Arial" charset="0"/>
                <a:cs typeface="Times New Roman" pitchFamily="18" charset="0"/>
              </a:rPr>
              <a:t>BUSINESS DEVELOPMENT RESOURCES, INC.</a:t>
            </a:r>
            <a:endParaRPr lang="en-US" sz="1800" dirty="0">
              <a:solidFill>
                <a:srgbClr val="0048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3028950" y="2767013"/>
            <a:ext cx="3924300" cy="1371600"/>
          </a:xfrm>
          <a:prstGeom prst="ellipse">
            <a:avLst/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028950" y="2767013"/>
            <a:ext cx="3524250" cy="1371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 rot="5411010">
            <a:off x="1377156" y="1935957"/>
            <a:ext cx="1679575" cy="31575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4800"/>
              </a:gs>
              <a:gs pos="50000">
                <a:srgbClr val="FFFFFF"/>
              </a:gs>
              <a:gs pos="100000">
                <a:srgbClr val="0048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742" name="Group 158"/>
          <p:cNvGraphicFramePr>
            <a:graphicFrameLocks noGrp="1"/>
          </p:cNvGraphicFramePr>
          <p:nvPr/>
        </p:nvGraphicFramePr>
        <p:xfrm>
          <a:off x="547688" y="3130550"/>
          <a:ext cx="6462712" cy="6296025"/>
        </p:xfrm>
        <a:graphic>
          <a:graphicData uri="http://schemas.openxmlformats.org/drawingml/2006/table">
            <a:tbl>
              <a:tblPr/>
              <a:tblGrid>
                <a:gridCol w="3384550"/>
                <a:gridCol w="3078162"/>
              </a:tblGrid>
              <a:tr h="1266825">
                <a:tc>
                  <a:txBody>
                    <a:bodyPr/>
                    <a:lstStyle/>
                    <a:p>
                      <a:pPr marL="909638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Don’t</a:t>
                      </a:r>
                      <a:endParaRPr kumimoji="0" lang="en-US" sz="3200" b="0" i="0" u="sng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Hire the best patent attorney affordable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Prematurely disclose your idea to anyone but a patent attorney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Budget for the second half of the game – marketing!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 yourself to the obvious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licensing prospects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Make a protocept or prototype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Pit one company against another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Gather as much consumer research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as possible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greedy </a:t>
                      </a:r>
                    </a:p>
                    <a:p>
                      <a:pPr marL="346075" marR="0" lvl="1" indent="-230188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Must be a win-win for 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Mandate CDA’s be signed prior to presentations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Leave any money on the table</a:t>
                      </a:r>
                    </a:p>
                    <a:p>
                      <a:pPr marL="346075" marR="0" lvl="1" indent="-231775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need for rounding!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Request complete proposals from licensing agents</a:t>
                      </a:r>
                    </a:p>
                    <a:p>
                      <a:pPr marL="346075" marR="0" lvl="1" indent="-231775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Costs</a:t>
                      </a:r>
                    </a:p>
                    <a:p>
                      <a:pPr marL="346075" marR="0" lvl="1" indent="-231775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Timing</a:t>
                      </a:r>
                    </a:p>
                    <a:p>
                      <a:pPr marL="346075" marR="0" lvl="1" indent="-231775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Deliverables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346075" marR="0" lvl="1" indent="-231775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References – CHECK THEM!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17714" y="239713"/>
            <a:ext cx="6762524" cy="9040812"/>
            <a:chOff x="205" y="151"/>
            <a:chExt cx="4192" cy="5695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2182" r="52940" b="47636"/>
            <a:stretch>
              <a:fillRect/>
            </a:stretch>
          </p:blipFill>
          <p:spPr bwMode="auto">
            <a:xfrm>
              <a:off x="205" y="151"/>
              <a:ext cx="4192" cy="5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739" y="504"/>
              <a:ext cx="3123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661" tIns="48331" rIns="96661" bIns="48331">
              <a:spAutoFit/>
            </a:bodyPr>
            <a:lstStyle/>
            <a:p>
              <a:pPr algn="ctr" defTabSz="966788">
                <a:spcBef>
                  <a:spcPct val="50000"/>
                </a:spcBef>
              </a:pPr>
              <a:r>
                <a:rPr lang="en-US" sz="2500" i="1">
                  <a:solidFill>
                    <a:schemeClr val="accent2"/>
                  </a:solidFill>
                </a:rPr>
                <a:t>Never underestimate …</a:t>
              </a:r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739" y="5281"/>
              <a:ext cx="312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661" tIns="48331" rIns="96661" bIns="48331">
              <a:spAutoFit/>
            </a:bodyPr>
            <a:lstStyle/>
            <a:p>
              <a:pPr algn="ctr" defTabSz="966788">
                <a:spcBef>
                  <a:spcPct val="50000"/>
                </a:spcBef>
              </a:pPr>
              <a:r>
                <a:rPr lang="en-US" sz="2100" i="1">
                  <a:solidFill>
                    <a:schemeClr val="bg1"/>
                  </a:solidFill>
                  <a:latin typeface="Rockwell Extra Bold" pitchFamily="18" charset="0"/>
                </a:rPr>
                <a:t>The competition.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1"/>
          <p:cNvSpPr>
            <a:spLocks noGrp="1"/>
          </p:cNvSpPr>
          <p:nvPr>
            <p:ph type="subTitle" idx="1"/>
          </p:nvPr>
        </p:nvSpPr>
        <p:spPr>
          <a:xfrm>
            <a:off x="900113" y="3941763"/>
            <a:ext cx="5514975" cy="4826000"/>
          </a:xfrm>
        </p:spPr>
        <p:txBody>
          <a:bodyPr anchor="ctr"/>
          <a:lstStyle/>
          <a:p>
            <a:r>
              <a:rPr lang="en-US" smtClean="0"/>
              <a:t>THANK YOU !!</a:t>
            </a:r>
          </a:p>
          <a:p>
            <a:endParaRPr lang="en-US" smtClean="0"/>
          </a:p>
          <a:p>
            <a:r>
              <a:rPr lang="en-US" smtClean="0"/>
              <a:t> GOOD LUCK !!</a:t>
            </a:r>
          </a:p>
          <a:p>
            <a:endParaRPr lang="en-US" smtClean="0"/>
          </a:p>
          <a:p>
            <a:r>
              <a:rPr lang="en-US" smtClean="0"/>
              <a:t>HAVE FUN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026"/>
          <p:cNvGrpSpPr>
            <a:grpSpLocks/>
          </p:cNvGrpSpPr>
          <p:nvPr/>
        </p:nvGrpSpPr>
        <p:grpSpPr bwMode="auto">
          <a:xfrm>
            <a:off x="337458" y="2133409"/>
            <a:ext cx="6705600" cy="7347139"/>
            <a:chOff x="240" y="1178"/>
            <a:chExt cx="4224" cy="4690"/>
          </a:xfrm>
        </p:grpSpPr>
        <p:sp>
          <p:nvSpPr>
            <p:cNvPr id="5130" name="Line 1027"/>
            <p:cNvSpPr>
              <a:spLocks noChangeShapeType="1"/>
            </p:cNvSpPr>
            <p:nvPr/>
          </p:nvSpPr>
          <p:spPr bwMode="auto">
            <a:xfrm flipH="1">
              <a:off x="1502" y="4143"/>
              <a:ext cx="294" cy="257"/>
            </a:xfrm>
            <a:prstGeom prst="line">
              <a:avLst/>
            </a:prstGeom>
            <a:noFill/>
            <a:ln w="28575">
              <a:pattFill prst="plaid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1028"/>
            <p:cNvSpPr txBox="1">
              <a:spLocks noChangeArrowheads="1"/>
            </p:cNvSpPr>
            <p:nvPr/>
          </p:nvSpPr>
          <p:spPr bwMode="auto">
            <a:xfrm>
              <a:off x="321" y="5302"/>
              <a:ext cx="1393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7800" indent="-177800" eaLnBrk="0" hangingPunct="0">
                <a:lnSpc>
                  <a:spcPct val="80000"/>
                </a:lnSpc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New Category/New Business Assessments</a:t>
              </a:r>
            </a:p>
            <a:p>
              <a:pPr marL="177800" indent="-177800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Strategic Marketing Assessments For Acquisitions/ Alliances</a:t>
              </a:r>
            </a:p>
          </p:txBody>
        </p:sp>
        <p:sp>
          <p:nvSpPr>
            <p:cNvPr id="65541" name="Rectangle 1029"/>
            <p:cNvSpPr>
              <a:spLocks noChangeArrowheads="1"/>
            </p:cNvSpPr>
            <p:nvPr/>
          </p:nvSpPr>
          <p:spPr bwMode="auto">
            <a:xfrm rot="-5396371">
              <a:off x="388" y="4194"/>
              <a:ext cx="978" cy="111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2" name="Oval 1030"/>
            <p:cNvSpPr>
              <a:spLocks noChangeArrowheads="1"/>
            </p:cNvSpPr>
            <p:nvPr/>
          </p:nvSpPr>
          <p:spPr bwMode="auto">
            <a:xfrm rot="-5396371">
              <a:off x="740" y="4091"/>
              <a:ext cx="268" cy="412"/>
            </a:xfrm>
            <a:prstGeom prst="ellipse">
              <a:avLst/>
            </a:prstGeom>
            <a:solidFill>
              <a:srgbClr val="FFFFFF"/>
            </a:solidFill>
            <a:ln w="3175">
              <a:noFill/>
              <a:round/>
              <a:headEnd/>
              <a:tailEnd/>
            </a:ln>
            <a:effectLst>
              <a:outerShdw dist="12700" dir="54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3" name="Oval 1031"/>
            <p:cNvSpPr>
              <a:spLocks noChangeArrowheads="1"/>
            </p:cNvSpPr>
            <p:nvPr/>
          </p:nvSpPr>
          <p:spPr bwMode="auto">
            <a:xfrm rot="-344854">
              <a:off x="1342" y="4569"/>
              <a:ext cx="310" cy="3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>
              <a:outerShdw dist="127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5" name="Text Box 1032"/>
            <p:cNvSpPr txBox="1">
              <a:spLocks noChangeArrowheads="1"/>
            </p:cNvSpPr>
            <p:nvPr/>
          </p:nvSpPr>
          <p:spPr bwMode="auto">
            <a:xfrm>
              <a:off x="376" y="4553"/>
              <a:ext cx="72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Strategic </a:t>
              </a:r>
            </a:p>
            <a:p>
              <a:pPr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Due</a:t>
              </a:r>
            </a:p>
            <a:p>
              <a:pPr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Diligence</a:t>
              </a:r>
            </a:p>
          </p:txBody>
        </p:sp>
        <p:sp>
          <p:nvSpPr>
            <p:cNvPr id="5136" name="Line 1033"/>
            <p:cNvSpPr>
              <a:spLocks noChangeShapeType="1"/>
            </p:cNvSpPr>
            <p:nvPr/>
          </p:nvSpPr>
          <p:spPr bwMode="auto">
            <a:xfrm>
              <a:off x="1497" y="2425"/>
              <a:ext cx="289" cy="249"/>
            </a:xfrm>
            <a:prstGeom prst="line">
              <a:avLst/>
            </a:prstGeom>
            <a:noFill/>
            <a:ln w="28575">
              <a:pattFill prst="plaid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Text Box 1034"/>
            <p:cNvSpPr txBox="1">
              <a:spLocks noChangeArrowheads="1"/>
            </p:cNvSpPr>
            <p:nvPr/>
          </p:nvSpPr>
          <p:spPr bwMode="auto">
            <a:xfrm>
              <a:off x="240" y="2761"/>
              <a:ext cx="1392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 eaLnBrk="0" hangingPunct="0">
                <a:lnSpc>
                  <a:spcPct val="80000"/>
                </a:lnSpc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US" sz="1100" dirty="0">
                  <a:latin typeface="Franklin Gothic Book" pitchFamily="34" charset="0"/>
                </a:rPr>
                <a:t>Vision Creation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 dirty="0">
                  <a:latin typeface="Franklin Gothic Book" pitchFamily="34" charset="0"/>
                </a:rPr>
                <a:t>New Businesses/New Product Concept Development &amp; Qualification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 dirty="0">
                  <a:latin typeface="Franklin Gothic Book" pitchFamily="34" charset="0"/>
                </a:rPr>
                <a:t>Positioning/Repositioning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 dirty="0">
                  <a:latin typeface="Franklin Gothic Book" pitchFamily="34" charset="0"/>
                </a:rPr>
                <a:t>Opportunity Assessments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 dirty="0">
                  <a:latin typeface="Franklin Gothic Book" pitchFamily="34" charset="0"/>
                </a:rPr>
                <a:t>Brand Development</a:t>
              </a:r>
            </a:p>
          </p:txBody>
        </p:sp>
        <p:sp>
          <p:nvSpPr>
            <p:cNvPr id="65547" name="Rectangle 1035"/>
            <p:cNvSpPr>
              <a:spLocks noChangeArrowheads="1"/>
            </p:cNvSpPr>
            <p:nvPr/>
          </p:nvSpPr>
          <p:spPr bwMode="auto">
            <a:xfrm>
              <a:off x="321" y="1536"/>
              <a:ext cx="1106" cy="9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8" name="Oval 1036"/>
            <p:cNvSpPr>
              <a:spLocks noChangeArrowheads="1"/>
            </p:cNvSpPr>
            <p:nvPr/>
          </p:nvSpPr>
          <p:spPr bwMode="auto">
            <a:xfrm>
              <a:off x="1246" y="1838"/>
              <a:ext cx="305" cy="36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>
              <a:outerShdw dist="12700" dir="108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9" name="Oval 1037"/>
            <p:cNvSpPr>
              <a:spLocks noChangeArrowheads="1"/>
            </p:cNvSpPr>
            <p:nvPr/>
          </p:nvSpPr>
          <p:spPr bwMode="auto">
            <a:xfrm rot="-5341848">
              <a:off x="720" y="2371"/>
              <a:ext cx="286" cy="415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>
              <a:outerShdw dist="12700" dir="54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1" name="Text Box 1038"/>
            <p:cNvSpPr txBox="1">
              <a:spLocks noChangeArrowheads="1"/>
            </p:cNvSpPr>
            <p:nvPr/>
          </p:nvSpPr>
          <p:spPr bwMode="auto">
            <a:xfrm>
              <a:off x="330" y="1630"/>
              <a:ext cx="1057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ts val="600"/>
                </a:spcBef>
              </a:pPr>
              <a:r>
                <a:rPr lang="en-US" sz="1600" b="1" i="1" dirty="0">
                  <a:solidFill>
                    <a:srgbClr val="0000FF"/>
                  </a:solidFill>
                  <a:latin typeface="Arial" charset="0"/>
                </a:rPr>
                <a:t>Strategic Growth Opportunity Identification</a:t>
              </a:r>
            </a:p>
            <a:p>
              <a:pPr eaLnBrk="0" hangingPunct="0"/>
              <a:r>
                <a:rPr lang="en-US" sz="1500" b="1" i="1" dirty="0">
                  <a:solidFill>
                    <a:srgbClr val="0000FF"/>
                  </a:solidFill>
                  <a:latin typeface="Arial" charset="0"/>
                </a:rPr>
                <a:t>&amp; </a:t>
              </a:r>
              <a:r>
                <a:rPr lang="en-US" sz="1600" b="1" i="1" dirty="0">
                  <a:solidFill>
                    <a:srgbClr val="0000FF"/>
                  </a:solidFill>
                  <a:latin typeface="Arial" charset="0"/>
                </a:rPr>
                <a:t>Development</a:t>
              </a:r>
            </a:p>
          </p:txBody>
        </p:sp>
        <p:sp>
          <p:nvSpPr>
            <p:cNvPr id="5142" name="Line 1039"/>
            <p:cNvSpPr>
              <a:spLocks noChangeShapeType="1"/>
            </p:cNvSpPr>
            <p:nvPr/>
          </p:nvSpPr>
          <p:spPr bwMode="auto">
            <a:xfrm flipV="1">
              <a:off x="2900" y="2425"/>
              <a:ext cx="282" cy="247"/>
            </a:xfrm>
            <a:prstGeom prst="line">
              <a:avLst/>
            </a:prstGeom>
            <a:noFill/>
            <a:ln w="28575">
              <a:pattFill prst="plaid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Text Box 1040"/>
            <p:cNvSpPr txBox="1">
              <a:spLocks noChangeArrowheads="1"/>
            </p:cNvSpPr>
            <p:nvPr/>
          </p:nvSpPr>
          <p:spPr bwMode="auto">
            <a:xfrm>
              <a:off x="3241" y="2605"/>
              <a:ext cx="1195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3038" indent="-173038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808080"/>
                </a:buClr>
                <a:buFont typeface="Symbol" pitchFamily="18" charset="2"/>
                <a:buChar char="·"/>
              </a:pPr>
              <a:r>
                <a:rPr lang="en-US" sz="1200" b="1">
                  <a:solidFill>
                    <a:srgbClr val="808080"/>
                  </a:solidFill>
                  <a:latin typeface="Garamond" pitchFamily="18" charset="0"/>
                </a:rPr>
                <a:t>Tech-</a:t>
              </a:r>
              <a:r>
                <a:rPr lang="en-US" sz="1200" b="1">
                  <a:solidFill>
                    <a:srgbClr val="990033"/>
                  </a:solidFill>
                  <a:latin typeface="Garamond" pitchFamily="18" charset="0"/>
                </a:rPr>
                <a:t>Knowledgy</a:t>
              </a:r>
              <a:r>
                <a:rPr lang="en-US" sz="1200" baseline="30000">
                  <a:latin typeface="Helvetica" pitchFamily="34" charset="0"/>
                </a:rPr>
                <a:t>SM</a:t>
              </a:r>
              <a:r>
                <a:rPr lang="en-US" sz="1600">
                  <a:latin typeface="Helvetica" pitchFamily="34" charset="0"/>
                </a:rPr>
                <a:t> </a:t>
              </a:r>
              <a:r>
                <a:rPr lang="en-US" sz="1100">
                  <a:latin typeface="Garamond" pitchFamily="18" charset="0"/>
                </a:rPr>
                <a:t>Search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Toys In The Attic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Technology Leveraging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Packaging Strategy</a:t>
              </a:r>
            </a:p>
            <a:p>
              <a:pPr marL="173038" indent="-173038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On-Line Brainstorming</a:t>
              </a:r>
            </a:p>
          </p:txBody>
        </p:sp>
        <p:sp>
          <p:nvSpPr>
            <p:cNvPr id="65553" name="Rectangle 1041"/>
            <p:cNvSpPr>
              <a:spLocks noChangeArrowheads="1"/>
            </p:cNvSpPr>
            <p:nvPr/>
          </p:nvSpPr>
          <p:spPr bwMode="auto">
            <a:xfrm rot="5400000">
              <a:off x="3282" y="1481"/>
              <a:ext cx="982" cy="109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54" name="Oval 1042"/>
            <p:cNvSpPr>
              <a:spLocks noChangeArrowheads="1"/>
            </p:cNvSpPr>
            <p:nvPr/>
          </p:nvSpPr>
          <p:spPr bwMode="auto">
            <a:xfrm rot="10915111">
              <a:off x="3020" y="1825"/>
              <a:ext cx="305" cy="38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>
              <a:outerShdw dist="12700" dir="108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55" name="Oval 1043"/>
            <p:cNvSpPr>
              <a:spLocks noChangeArrowheads="1"/>
            </p:cNvSpPr>
            <p:nvPr/>
          </p:nvSpPr>
          <p:spPr bwMode="auto">
            <a:xfrm rot="5400000">
              <a:off x="3641" y="2296"/>
              <a:ext cx="269" cy="40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12700" dir="16200000" algn="ctr" rotWithShape="0">
                <a:srgbClr val="00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7" name="Text Box 1044"/>
            <p:cNvSpPr txBox="1">
              <a:spLocks noChangeArrowheads="1"/>
            </p:cNvSpPr>
            <p:nvPr/>
          </p:nvSpPr>
          <p:spPr bwMode="auto">
            <a:xfrm>
              <a:off x="3343" y="1751"/>
              <a:ext cx="94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Technology</a:t>
              </a:r>
            </a:p>
            <a:p>
              <a:pPr algn="r"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Development</a:t>
              </a:r>
            </a:p>
          </p:txBody>
        </p:sp>
        <p:sp>
          <p:nvSpPr>
            <p:cNvPr id="5148" name="Line 1045"/>
            <p:cNvSpPr>
              <a:spLocks noChangeShapeType="1"/>
            </p:cNvSpPr>
            <p:nvPr/>
          </p:nvSpPr>
          <p:spPr bwMode="auto">
            <a:xfrm>
              <a:off x="2903" y="4148"/>
              <a:ext cx="282" cy="268"/>
            </a:xfrm>
            <a:prstGeom prst="line">
              <a:avLst/>
            </a:prstGeom>
            <a:noFill/>
            <a:ln w="28575">
              <a:pattFill prst="plaid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Text Box 1046"/>
            <p:cNvSpPr txBox="1">
              <a:spLocks noChangeArrowheads="1"/>
            </p:cNvSpPr>
            <p:nvPr/>
          </p:nvSpPr>
          <p:spPr bwMode="auto">
            <a:xfrm>
              <a:off x="3196" y="5302"/>
              <a:ext cx="1268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marL="177800" indent="-177800" eaLnBrk="0" hangingPunct="0">
                <a:lnSpc>
                  <a:spcPct val="80000"/>
                </a:lnSpc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Brand Out-Licensing</a:t>
              </a:r>
            </a:p>
            <a:p>
              <a:pPr marL="177800" indent="-177800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Brand In-Licensing</a:t>
              </a:r>
            </a:p>
            <a:p>
              <a:pPr marL="177800" indent="-177800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Technology Out-Licensing</a:t>
              </a:r>
            </a:p>
            <a:p>
              <a:pPr marL="177800" indent="-177800" eaLnBrk="0" hangingPunct="0">
                <a:lnSpc>
                  <a:spcPct val="80000"/>
                </a:lnSpc>
                <a:spcBef>
                  <a:spcPct val="30000"/>
                </a:spcBef>
                <a:buFont typeface="Symbol" pitchFamily="18" charset="2"/>
                <a:buChar char="·"/>
              </a:pPr>
              <a:r>
                <a:rPr lang="en-US" sz="1100">
                  <a:latin typeface="Franklin Gothic Book" pitchFamily="34" charset="0"/>
                </a:rPr>
                <a:t>Technology In-Licensing</a:t>
              </a:r>
            </a:p>
          </p:txBody>
        </p:sp>
        <p:grpSp>
          <p:nvGrpSpPr>
            <p:cNvPr id="5150" name="Group 1047"/>
            <p:cNvGrpSpPr>
              <a:grpSpLocks/>
            </p:cNvGrpSpPr>
            <p:nvPr/>
          </p:nvGrpSpPr>
          <p:grpSpPr bwMode="auto">
            <a:xfrm rot="-24152">
              <a:off x="3122" y="4060"/>
              <a:ext cx="1199" cy="1179"/>
              <a:chOff x="1667" y="1030"/>
              <a:chExt cx="409" cy="422"/>
            </a:xfrm>
          </p:grpSpPr>
          <p:sp>
            <p:nvSpPr>
              <p:cNvPr id="65560" name="Rectangle 1048"/>
              <p:cNvSpPr>
                <a:spLocks noChangeArrowheads="1"/>
              </p:cNvSpPr>
              <p:nvPr/>
            </p:nvSpPr>
            <p:spPr bwMode="auto">
              <a:xfrm rot="10819567">
                <a:off x="1701" y="1108"/>
                <a:ext cx="375" cy="3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33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61" name="Oval 1049"/>
              <p:cNvSpPr>
                <a:spLocks noChangeArrowheads="1"/>
              </p:cNvSpPr>
              <p:nvPr/>
            </p:nvSpPr>
            <p:spPr bwMode="auto">
              <a:xfrm rot="10819567">
                <a:off x="1667" y="1215"/>
                <a:ext cx="103" cy="127"/>
              </a:xfrm>
              <a:prstGeom prst="ellipse">
                <a:avLst/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>
                <a:outerShdw dist="12700" algn="ctr" rotWithShape="0">
                  <a:srgbClr val="0033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562" name="Oval 1050"/>
              <p:cNvSpPr>
                <a:spLocks noChangeArrowheads="1"/>
              </p:cNvSpPr>
              <p:nvPr/>
            </p:nvSpPr>
            <p:spPr bwMode="auto">
              <a:xfrm rot="16148386">
                <a:off x="1839" y="1011"/>
                <a:ext cx="103" cy="141"/>
              </a:xfrm>
              <a:prstGeom prst="ellipse">
                <a:avLst/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>
                <a:outerShdw dist="12700" dir="16200000" algn="ctr" rotWithShape="0">
                  <a:srgbClr val="0033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51" name="Text Box 1051"/>
            <p:cNvSpPr txBox="1">
              <a:spLocks noChangeArrowheads="1"/>
            </p:cNvSpPr>
            <p:nvPr/>
          </p:nvSpPr>
          <p:spPr bwMode="auto">
            <a:xfrm>
              <a:off x="3325" y="4431"/>
              <a:ext cx="953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Brand/ Technology</a:t>
              </a:r>
            </a:p>
            <a:p>
              <a:pPr algn="r"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Licensing</a:t>
              </a:r>
            </a:p>
            <a:p>
              <a:pPr algn="r" eaLnBrk="0" hangingPunct="0"/>
              <a:r>
                <a:rPr lang="en-US" sz="1600" b="1" i="1">
                  <a:solidFill>
                    <a:srgbClr val="0000FF"/>
                  </a:solidFill>
                  <a:latin typeface="Arial" charset="0"/>
                </a:rPr>
                <a:t>Development</a:t>
              </a:r>
            </a:p>
          </p:txBody>
        </p:sp>
        <p:grpSp>
          <p:nvGrpSpPr>
            <p:cNvPr id="5152" name="Group 1052"/>
            <p:cNvGrpSpPr>
              <a:grpSpLocks/>
            </p:cNvGrpSpPr>
            <p:nvPr/>
          </p:nvGrpSpPr>
          <p:grpSpPr bwMode="auto">
            <a:xfrm>
              <a:off x="1570" y="2758"/>
              <a:ext cx="1547" cy="1273"/>
              <a:chOff x="5673" y="5217"/>
              <a:chExt cx="4194" cy="3571"/>
            </a:xfrm>
          </p:grpSpPr>
          <p:grpSp>
            <p:nvGrpSpPr>
              <p:cNvPr id="5155" name="Group 1053"/>
              <p:cNvGrpSpPr>
                <a:grpSpLocks/>
              </p:cNvGrpSpPr>
              <p:nvPr/>
            </p:nvGrpSpPr>
            <p:grpSpPr bwMode="auto">
              <a:xfrm>
                <a:off x="7393" y="5222"/>
                <a:ext cx="2453" cy="2026"/>
                <a:chOff x="1461" y="602"/>
                <a:chExt cx="425" cy="368"/>
              </a:xfrm>
            </p:grpSpPr>
            <p:sp>
              <p:nvSpPr>
                <p:cNvPr id="5168" name="Rectangle 1054"/>
                <p:cNvSpPr>
                  <a:spLocks noChangeArrowheads="1"/>
                </p:cNvSpPr>
                <p:nvPr/>
              </p:nvSpPr>
              <p:spPr bwMode="auto">
                <a:xfrm rot="5400000">
                  <a:off x="1544" y="589"/>
                  <a:ext cx="330" cy="3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67" name="Oval 1055"/>
                <p:cNvSpPr>
                  <a:spLocks noChangeArrowheads="1"/>
                </p:cNvSpPr>
                <p:nvPr/>
              </p:nvSpPr>
              <p:spPr bwMode="auto">
                <a:xfrm rot="10915111">
                  <a:off x="1461" y="688"/>
                  <a:ext cx="103" cy="13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>
                  <a:outerShdw dist="12700" dir="108000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568" name="Oval 1056"/>
                <p:cNvSpPr>
                  <a:spLocks noChangeArrowheads="1"/>
                </p:cNvSpPr>
                <p:nvPr/>
              </p:nvSpPr>
              <p:spPr bwMode="auto">
                <a:xfrm rot="5400000">
                  <a:off x="1670" y="854"/>
                  <a:ext cx="94" cy="13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2700" dir="162000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156" name="Group 1057"/>
              <p:cNvGrpSpPr>
                <a:grpSpLocks/>
              </p:cNvGrpSpPr>
              <p:nvPr/>
            </p:nvGrpSpPr>
            <p:grpSpPr bwMode="auto">
              <a:xfrm>
                <a:off x="5673" y="5217"/>
                <a:ext cx="2367" cy="2214"/>
                <a:chOff x="935" y="589"/>
                <a:chExt cx="410" cy="406"/>
              </a:xfrm>
            </p:grpSpPr>
            <p:sp>
              <p:nvSpPr>
                <p:cNvPr id="5165" name="Rectangle 1058"/>
                <p:cNvSpPr>
                  <a:spLocks noChangeArrowheads="1"/>
                </p:cNvSpPr>
                <p:nvPr/>
              </p:nvSpPr>
              <p:spPr bwMode="auto">
                <a:xfrm>
                  <a:off x="935" y="589"/>
                  <a:ext cx="367" cy="33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1" name="Oval 1059"/>
                <p:cNvSpPr>
                  <a:spLocks noChangeArrowheads="1"/>
                </p:cNvSpPr>
                <p:nvPr/>
              </p:nvSpPr>
              <p:spPr bwMode="auto">
                <a:xfrm>
                  <a:off x="1239" y="682"/>
                  <a:ext cx="106" cy="12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>
                  <a:outerShdw dist="12700" dir="108000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572" name="Oval 1060"/>
                <p:cNvSpPr>
                  <a:spLocks noChangeArrowheads="1"/>
                </p:cNvSpPr>
                <p:nvPr/>
              </p:nvSpPr>
              <p:spPr bwMode="auto">
                <a:xfrm rot="-5341848">
                  <a:off x="1056" y="872"/>
                  <a:ext cx="102" cy="14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157" name="Group 1061"/>
              <p:cNvGrpSpPr>
                <a:grpSpLocks/>
              </p:cNvGrpSpPr>
              <p:nvPr/>
            </p:nvGrpSpPr>
            <p:grpSpPr bwMode="auto">
              <a:xfrm>
                <a:off x="5674" y="6852"/>
                <a:ext cx="2535" cy="1936"/>
                <a:chOff x="1079" y="1027"/>
                <a:chExt cx="439" cy="355"/>
              </a:xfrm>
            </p:grpSpPr>
            <p:sp>
              <p:nvSpPr>
                <p:cNvPr id="5162" name="Rectangle 1062"/>
                <p:cNvSpPr>
                  <a:spLocks noChangeArrowheads="1"/>
                </p:cNvSpPr>
                <p:nvPr/>
              </p:nvSpPr>
              <p:spPr bwMode="auto">
                <a:xfrm rot="16203629">
                  <a:off x="1101" y="1040"/>
                  <a:ext cx="320" cy="36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5" name="Oval 1063"/>
                <p:cNvSpPr>
                  <a:spLocks noChangeArrowheads="1"/>
                </p:cNvSpPr>
                <p:nvPr/>
              </p:nvSpPr>
              <p:spPr bwMode="auto">
                <a:xfrm rot="-5396371">
                  <a:off x="1205" y="1003"/>
                  <a:ext cx="94" cy="14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noFill/>
                  <a:round/>
                  <a:headEnd/>
                  <a:tailEnd/>
                </a:ln>
                <a:effectLst>
                  <a:outerShdw dist="12700" dir="54000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576" name="Oval 1064"/>
                <p:cNvSpPr>
                  <a:spLocks noChangeArrowheads="1"/>
                </p:cNvSpPr>
                <p:nvPr/>
              </p:nvSpPr>
              <p:spPr bwMode="auto">
                <a:xfrm rot="-344854">
                  <a:off x="1412" y="1169"/>
                  <a:ext cx="106" cy="12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>
                  <a:outerShdw dist="127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158" name="Group 1065"/>
              <p:cNvGrpSpPr>
                <a:grpSpLocks/>
              </p:cNvGrpSpPr>
              <p:nvPr/>
            </p:nvGrpSpPr>
            <p:grpSpPr bwMode="auto">
              <a:xfrm>
                <a:off x="7597" y="6609"/>
                <a:ext cx="2270" cy="2177"/>
                <a:chOff x="7585" y="6609"/>
                <a:chExt cx="2260" cy="2177"/>
              </a:xfrm>
            </p:grpSpPr>
            <p:sp>
              <p:nvSpPr>
                <p:cNvPr id="5159" name="Rectangle 1066"/>
                <p:cNvSpPr>
                  <a:spLocks noChangeArrowheads="1"/>
                </p:cNvSpPr>
                <p:nvPr/>
              </p:nvSpPr>
              <p:spPr bwMode="auto">
                <a:xfrm rot="10795415">
                  <a:off x="7776" y="7039"/>
                  <a:ext cx="2069" cy="174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79" name="Oval 1067"/>
                <p:cNvSpPr>
                  <a:spLocks noChangeArrowheads="1"/>
                </p:cNvSpPr>
                <p:nvPr/>
              </p:nvSpPr>
              <p:spPr bwMode="auto">
                <a:xfrm rot="10795415">
                  <a:off x="7585" y="7624"/>
                  <a:ext cx="586" cy="69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>
                  <a:outerShdw dist="127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580" name="Oval 1068"/>
                <p:cNvSpPr>
                  <a:spLocks noChangeArrowheads="1"/>
                </p:cNvSpPr>
                <p:nvPr/>
              </p:nvSpPr>
              <p:spPr bwMode="auto">
                <a:xfrm rot="16124235">
                  <a:off x="8569" y="6490"/>
                  <a:ext cx="563" cy="8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noFill/>
                  <a:round/>
                  <a:headEnd/>
                  <a:tailEnd/>
                </a:ln>
                <a:effectLst>
                  <a:outerShdw dist="12700" dir="16200000" algn="ctr" rotWithShape="0">
                    <a:srgbClr val="0033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5153" name="Text Box 1069"/>
            <p:cNvSpPr txBox="1">
              <a:spLocks noChangeArrowheads="1"/>
            </p:cNvSpPr>
            <p:nvPr/>
          </p:nvSpPr>
          <p:spPr bwMode="auto">
            <a:xfrm>
              <a:off x="1652" y="2865"/>
              <a:ext cx="1368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700" b="1" i="1" dirty="0">
                  <a:solidFill>
                    <a:srgbClr val="0000FF"/>
                  </a:solidFill>
                  <a:latin typeface="Georgia" pitchFamily="18" charset="0"/>
                </a:rPr>
                <a:t>Innovative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700" b="1" i="1" dirty="0">
                  <a:solidFill>
                    <a:srgbClr val="0000FF"/>
                  </a:solidFill>
                  <a:latin typeface="Georgia" pitchFamily="18" charset="0"/>
                </a:rPr>
                <a:t>Profitable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700" b="1" i="1" dirty="0">
                  <a:solidFill>
                    <a:srgbClr val="0000FF"/>
                  </a:solidFill>
                  <a:latin typeface="Georgia" pitchFamily="18" charset="0"/>
                </a:rPr>
                <a:t>Solutions</a:t>
              </a:r>
            </a:p>
          </p:txBody>
        </p:sp>
        <p:sp>
          <p:nvSpPr>
            <p:cNvPr id="5154" name="Text Box 1070"/>
            <p:cNvSpPr txBox="1">
              <a:spLocks noChangeArrowheads="1"/>
            </p:cNvSpPr>
            <p:nvPr/>
          </p:nvSpPr>
          <p:spPr bwMode="auto">
            <a:xfrm>
              <a:off x="240" y="1178"/>
              <a:ext cx="412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u="sng" dirty="0">
                  <a:solidFill>
                    <a:srgbClr val="173B1F"/>
                  </a:solidFill>
                  <a:latin typeface="Helvetica" pitchFamily="34" charset="0"/>
                </a:rPr>
                <a:t>We believe the answer to the innovation puzzle is a function of blending technology with creative marketing</a:t>
              </a:r>
            </a:p>
          </p:txBody>
        </p:sp>
      </p:grp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60365" y="1082219"/>
            <a:ext cx="320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20000"/>
              </a:spcBef>
              <a:buClr>
                <a:srgbClr val="003399"/>
              </a:buClr>
            </a:pPr>
            <a:r>
              <a:rPr lang="en-US" sz="1800" b="1" u="sng" dirty="0">
                <a:solidFill>
                  <a:srgbClr val="004800"/>
                </a:solidFill>
                <a:latin typeface="Arial" charset="0"/>
                <a:cs typeface="Times New Roman" pitchFamily="18" charset="0"/>
              </a:rPr>
              <a:t>BUSINESS DEVELOPMENT RESOURCES, INC.</a:t>
            </a:r>
            <a:endParaRPr lang="en-US" sz="1800" dirty="0">
              <a:solidFill>
                <a:srgbClr val="0048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60365" y="1082219"/>
            <a:ext cx="320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spcBef>
                <a:spcPct val="20000"/>
              </a:spcBef>
              <a:buClr>
                <a:srgbClr val="003399"/>
              </a:buClr>
            </a:pPr>
            <a:r>
              <a:rPr lang="en-US" sz="1800" b="1" u="sng" dirty="0">
                <a:solidFill>
                  <a:srgbClr val="004800"/>
                </a:solidFill>
                <a:latin typeface="Arial" charset="0"/>
                <a:cs typeface="Times New Roman" pitchFamily="18" charset="0"/>
              </a:rPr>
              <a:t>BUSINESS DEVELOPMENT RESOURCES, INC.</a:t>
            </a:r>
            <a:endParaRPr lang="en-US" sz="1800" dirty="0">
              <a:solidFill>
                <a:srgbClr val="004800"/>
              </a:solidFill>
              <a:latin typeface="Arial" charset="0"/>
            </a:endParaRPr>
          </a:p>
        </p:txBody>
      </p:sp>
      <p:sp>
        <p:nvSpPr>
          <p:cNvPr id="3" name="Text Box 1070"/>
          <p:cNvSpPr txBox="1">
            <a:spLocks noChangeArrowheads="1"/>
          </p:cNvSpPr>
          <p:nvPr/>
        </p:nvSpPr>
        <p:spPr bwMode="auto">
          <a:xfrm>
            <a:off x="337458" y="3429000"/>
            <a:ext cx="6553200" cy="3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5825" indent="-577850" defTabSz="966788">
              <a:spcBef>
                <a:spcPct val="100000"/>
              </a:spcBef>
              <a:buBlip>
                <a:blip r:embed="rId2"/>
              </a:buBlip>
              <a:tabLst>
                <a:tab pos="2503488" algn="l"/>
              </a:tabLst>
            </a:pPr>
            <a:r>
              <a:rPr lang="en-US" sz="2800" dirty="0" smtClean="0"/>
              <a:t>Three Key Messages:</a:t>
            </a:r>
          </a:p>
          <a:p>
            <a:pPr marL="1489075" lvl="1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 smtClean="0"/>
              <a:t>Sell the business proposition, merely describing your IP is not enough</a:t>
            </a:r>
          </a:p>
          <a:p>
            <a:pPr marL="1489075" lvl="1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 smtClean="0"/>
              <a:t>Get decision makers in the audience, get their attention, get them excited</a:t>
            </a:r>
          </a:p>
          <a:p>
            <a:pPr marL="1489075" lvl="1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 smtClean="0"/>
              <a:t>Make it ‘Easy To Buy”</a:t>
            </a:r>
          </a:p>
          <a:p>
            <a:pPr marL="1489075" lvl="1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41"/>
          <p:cNvGrpSpPr>
            <a:grpSpLocks/>
          </p:cNvGrpSpPr>
          <p:nvPr/>
        </p:nvGrpSpPr>
        <p:grpSpPr bwMode="auto">
          <a:xfrm>
            <a:off x="0" y="0"/>
            <a:ext cx="7315200" cy="9601200"/>
            <a:chOff x="0" y="0"/>
            <a:chExt cx="4608" cy="6048"/>
          </a:xfrm>
        </p:grpSpPr>
        <p:sp>
          <p:nvSpPr>
            <p:cNvPr id="6147" name="Rectangle 1033"/>
            <p:cNvSpPr>
              <a:spLocks noChangeArrowheads="1"/>
            </p:cNvSpPr>
            <p:nvPr/>
          </p:nvSpPr>
          <p:spPr bwMode="auto">
            <a:xfrm>
              <a:off x="0" y="0"/>
              <a:ext cx="4608" cy="60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48" name="Group 1034"/>
            <p:cNvGrpSpPr>
              <a:grpSpLocks/>
            </p:cNvGrpSpPr>
            <p:nvPr/>
          </p:nvGrpSpPr>
          <p:grpSpPr bwMode="auto">
            <a:xfrm>
              <a:off x="151" y="1052"/>
              <a:ext cx="4298" cy="3079"/>
              <a:chOff x="127" y="464"/>
              <a:chExt cx="4298" cy="3079"/>
            </a:xfrm>
          </p:grpSpPr>
          <p:pic>
            <p:nvPicPr>
              <p:cNvPr id="6149" name="Picture 1035" descr="Salesman_cartoo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" y="464"/>
                <a:ext cx="4289" cy="3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0" name="Freeform 1036"/>
              <p:cNvSpPr>
                <a:spLocks/>
              </p:cNvSpPr>
              <p:nvPr/>
            </p:nvSpPr>
            <p:spPr bwMode="auto">
              <a:xfrm>
                <a:off x="768" y="626"/>
                <a:ext cx="3657" cy="862"/>
              </a:xfrm>
              <a:custGeom>
                <a:avLst/>
                <a:gdLst>
                  <a:gd name="T0" fmla="*/ 3145 w 3561"/>
                  <a:gd name="T1" fmla="*/ 803 h 910"/>
                  <a:gd name="T2" fmla="*/ 3391 w 3561"/>
                  <a:gd name="T3" fmla="*/ 773 h 910"/>
                  <a:gd name="T4" fmla="*/ 3498 w 3561"/>
                  <a:gd name="T5" fmla="*/ 197 h 910"/>
                  <a:gd name="T6" fmla="*/ 2676 w 3561"/>
                  <a:gd name="T7" fmla="*/ 53 h 910"/>
                  <a:gd name="T8" fmla="*/ 2528 w 3561"/>
                  <a:gd name="T9" fmla="*/ 114 h 910"/>
                  <a:gd name="T10" fmla="*/ 2454 w 3561"/>
                  <a:gd name="T11" fmla="*/ 68 h 910"/>
                  <a:gd name="T12" fmla="*/ 2323 w 3561"/>
                  <a:gd name="T13" fmla="*/ 8 h 910"/>
                  <a:gd name="T14" fmla="*/ 1896 w 3561"/>
                  <a:gd name="T15" fmla="*/ 45 h 910"/>
                  <a:gd name="T16" fmla="*/ 1748 w 3561"/>
                  <a:gd name="T17" fmla="*/ 182 h 910"/>
                  <a:gd name="T18" fmla="*/ 1493 w 3561"/>
                  <a:gd name="T19" fmla="*/ 182 h 910"/>
                  <a:gd name="T20" fmla="*/ 1469 w 3561"/>
                  <a:gd name="T21" fmla="*/ 106 h 910"/>
                  <a:gd name="T22" fmla="*/ 1169 w 3561"/>
                  <a:gd name="T23" fmla="*/ 76 h 910"/>
                  <a:gd name="T24" fmla="*/ 951 w 3561"/>
                  <a:gd name="T25" fmla="*/ 91 h 910"/>
                  <a:gd name="T26" fmla="*/ 861 w 3561"/>
                  <a:gd name="T27" fmla="*/ 152 h 910"/>
                  <a:gd name="T28" fmla="*/ 820 w 3561"/>
                  <a:gd name="T29" fmla="*/ 189 h 910"/>
                  <a:gd name="T30" fmla="*/ 713 w 3561"/>
                  <a:gd name="T31" fmla="*/ 318 h 910"/>
                  <a:gd name="T32" fmla="*/ 540 w 3561"/>
                  <a:gd name="T33" fmla="*/ 318 h 910"/>
                  <a:gd name="T34" fmla="*/ 446 w 3561"/>
                  <a:gd name="T35" fmla="*/ 383 h 910"/>
                  <a:gd name="T36" fmla="*/ 376 w 3561"/>
                  <a:gd name="T37" fmla="*/ 299 h 910"/>
                  <a:gd name="T38" fmla="*/ 228 w 3561"/>
                  <a:gd name="T39" fmla="*/ 326 h 910"/>
                  <a:gd name="T40" fmla="*/ 105 w 3561"/>
                  <a:gd name="T41" fmla="*/ 356 h 910"/>
                  <a:gd name="T42" fmla="*/ 47 w 3561"/>
                  <a:gd name="T43" fmla="*/ 637 h 910"/>
                  <a:gd name="T44" fmla="*/ 97 w 3561"/>
                  <a:gd name="T45" fmla="*/ 659 h 910"/>
                  <a:gd name="T46" fmla="*/ 220 w 3561"/>
                  <a:gd name="T47" fmla="*/ 727 h 910"/>
                  <a:gd name="T48" fmla="*/ 548 w 3561"/>
                  <a:gd name="T49" fmla="*/ 727 h 910"/>
                  <a:gd name="T50" fmla="*/ 540 w 3561"/>
                  <a:gd name="T51" fmla="*/ 796 h 910"/>
                  <a:gd name="T52" fmla="*/ 631 w 3561"/>
                  <a:gd name="T53" fmla="*/ 773 h 910"/>
                  <a:gd name="T54" fmla="*/ 1123 w 3561"/>
                  <a:gd name="T55" fmla="*/ 731 h 910"/>
                  <a:gd name="T56" fmla="*/ 1255 w 3561"/>
                  <a:gd name="T57" fmla="*/ 678 h 910"/>
                  <a:gd name="T58" fmla="*/ 1395 w 3561"/>
                  <a:gd name="T59" fmla="*/ 621 h 910"/>
                  <a:gd name="T60" fmla="*/ 1699 w 3561"/>
                  <a:gd name="T61" fmla="*/ 500 h 910"/>
                  <a:gd name="T62" fmla="*/ 1937 w 3561"/>
                  <a:gd name="T63" fmla="*/ 527 h 910"/>
                  <a:gd name="T64" fmla="*/ 1871 w 3561"/>
                  <a:gd name="T65" fmla="*/ 515 h 910"/>
                  <a:gd name="T66" fmla="*/ 2015 w 3561"/>
                  <a:gd name="T67" fmla="*/ 565 h 910"/>
                  <a:gd name="T68" fmla="*/ 2233 w 3561"/>
                  <a:gd name="T69" fmla="*/ 640 h 910"/>
                  <a:gd name="T70" fmla="*/ 2459 w 3561"/>
                  <a:gd name="T71" fmla="*/ 727 h 910"/>
                  <a:gd name="T72" fmla="*/ 2611 w 3561"/>
                  <a:gd name="T73" fmla="*/ 803 h 9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1"/>
                  <a:gd name="T112" fmla="*/ 0 h 910"/>
                  <a:gd name="T113" fmla="*/ 3561 w 3561"/>
                  <a:gd name="T114" fmla="*/ 910 h 9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1" h="910">
                    <a:moveTo>
                      <a:pt x="2526" y="848"/>
                    </a:moveTo>
                    <a:cubicBezTo>
                      <a:pt x="2711" y="910"/>
                      <a:pt x="2556" y="861"/>
                      <a:pt x="3062" y="848"/>
                    </a:cubicBezTo>
                    <a:cubicBezTo>
                      <a:pt x="3090" y="847"/>
                      <a:pt x="3198" y="840"/>
                      <a:pt x="3238" y="832"/>
                    </a:cubicBezTo>
                    <a:cubicBezTo>
                      <a:pt x="3260" y="828"/>
                      <a:pt x="3302" y="816"/>
                      <a:pt x="3302" y="816"/>
                    </a:cubicBezTo>
                    <a:cubicBezTo>
                      <a:pt x="3371" y="770"/>
                      <a:pt x="3449" y="749"/>
                      <a:pt x="3510" y="688"/>
                    </a:cubicBezTo>
                    <a:cubicBezTo>
                      <a:pt x="3506" y="532"/>
                      <a:pt x="3561" y="311"/>
                      <a:pt x="3406" y="208"/>
                    </a:cubicBezTo>
                    <a:cubicBezTo>
                      <a:pt x="3317" y="75"/>
                      <a:pt x="3125" y="66"/>
                      <a:pt x="2982" y="48"/>
                    </a:cubicBezTo>
                    <a:cubicBezTo>
                      <a:pt x="2857" y="51"/>
                      <a:pt x="2731" y="51"/>
                      <a:pt x="2606" y="56"/>
                    </a:cubicBezTo>
                    <a:cubicBezTo>
                      <a:pt x="2554" y="58"/>
                      <a:pt x="2533" y="120"/>
                      <a:pt x="2486" y="136"/>
                    </a:cubicBezTo>
                    <a:cubicBezTo>
                      <a:pt x="2478" y="131"/>
                      <a:pt x="2469" y="127"/>
                      <a:pt x="2462" y="120"/>
                    </a:cubicBezTo>
                    <a:cubicBezTo>
                      <a:pt x="2455" y="113"/>
                      <a:pt x="2454" y="102"/>
                      <a:pt x="2446" y="96"/>
                    </a:cubicBezTo>
                    <a:cubicBezTo>
                      <a:pt x="2430" y="83"/>
                      <a:pt x="2407" y="84"/>
                      <a:pt x="2390" y="72"/>
                    </a:cubicBezTo>
                    <a:cubicBezTo>
                      <a:pt x="2341" y="37"/>
                      <a:pt x="2394" y="56"/>
                      <a:pt x="2334" y="32"/>
                    </a:cubicBezTo>
                    <a:cubicBezTo>
                      <a:pt x="2334" y="32"/>
                      <a:pt x="2274" y="12"/>
                      <a:pt x="2262" y="8"/>
                    </a:cubicBezTo>
                    <a:cubicBezTo>
                      <a:pt x="2254" y="5"/>
                      <a:pt x="2238" y="0"/>
                      <a:pt x="2238" y="0"/>
                    </a:cubicBezTo>
                    <a:cubicBezTo>
                      <a:pt x="2112" y="6"/>
                      <a:pt x="1968" y="7"/>
                      <a:pt x="1846" y="48"/>
                    </a:cubicBezTo>
                    <a:cubicBezTo>
                      <a:pt x="1829" y="74"/>
                      <a:pt x="1795" y="110"/>
                      <a:pt x="1766" y="120"/>
                    </a:cubicBezTo>
                    <a:cubicBezTo>
                      <a:pt x="1743" y="143"/>
                      <a:pt x="1725" y="169"/>
                      <a:pt x="1702" y="192"/>
                    </a:cubicBezTo>
                    <a:cubicBezTo>
                      <a:pt x="1666" y="180"/>
                      <a:pt x="1662" y="150"/>
                      <a:pt x="1622" y="140"/>
                    </a:cubicBezTo>
                    <a:cubicBezTo>
                      <a:pt x="1535" y="146"/>
                      <a:pt x="1505" y="141"/>
                      <a:pt x="1454" y="192"/>
                    </a:cubicBezTo>
                    <a:cubicBezTo>
                      <a:pt x="1449" y="184"/>
                      <a:pt x="1441" y="177"/>
                      <a:pt x="1438" y="168"/>
                    </a:cubicBezTo>
                    <a:cubicBezTo>
                      <a:pt x="1433" y="150"/>
                      <a:pt x="1439" y="129"/>
                      <a:pt x="1430" y="112"/>
                    </a:cubicBezTo>
                    <a:cubicBezTo>
                      <a:pt x="1396" y="49"/>
                      <a:pt x="1345" y="38"/>
                      <a:pt x="1282" y="32"/>
                    </a:cubicBezTo>
                    <a:cubicBezTo>
                      <a:pt x="1166" y="42"/>
                      <a:pt x="1197" y="21"/>
                      <a:pt x="1138" y="80"/>
                    </a:cubicBezTo>
                    <a:cubicBezTo>
                      <a:pt x="1095" y="15"/>
                      <a:pt x="1076" y="58"/>
                      <a:pt x="982" y="64"/>
                    </a:cubicBezTo>
                    <a:cubicBezTo>
                      <a:pt x="964" y="76"/>
                      <a:pt x="943" y="82"/>
                      <a:pt x="926" y="96"/>
                    </a:cubicBezTo>
                    <a:cubicBezTo>
                      <a:pt x="879" y="135"/>
                      <a:pt x="948" y="110"/>
                      <a:pt x="878" y="128"/>
                    </a:cubicBezTo>
                    <a:cubicBezTo>
                      <a:pt x="832" y="197"/>
                      <a:pt x="893" y="116"/>
                      <a:pt x="838" y="160"/>
                    </a:cubicBezTo>
                    <a:cubicBezTo>
                      <a:pt x="830" y="166"/>
                      <a:pt x="829" y="177"/>
                      <a:pt x="822" y="184"/>
                    </a:cubicBezTo>
                    <a:cubicBezTo>
                      <a:pt x="815" y="191"/>
                      <a:pt x="805" y="194"/>
                      <a:pt x="798" y="200"/>
                    </a:cubicBezTo>
                    <a:cubicBezTo>
                      <a:pt x="751" y="239"/>
                      <a:pt x="794" y="208"/>
                      <a:pt x="758" y="248"/>
                    </a:cubicBezTo>
                    <a:cubicBezTo>
                      <a:pt x="685" y="330"/>
                      <a:pt x="730" y="282"/>
                      <a:pt x="694" y="336"/>
                    </a:cubicBezTo>
                    <a:cubicBezTo>
                      <a:pt x="670" y="324"/>
                      <a:pt x="668" y="327"/>
                      <a:pt x="622" y="312"/>
                    </a:cubicBezTo>
                    <a:cubicBezTo>
                      <a:pt x="585" y="315"/>
                      <a:pt x="562" y="327"/>
                      <a:pt x="526" y="336"/>
                    </a:cubicBezTo>
                    <a:cubicBezTo>
                      <a:pt x="507" y="341"/>
                      <a:pt x="478" y="368"/>
                      <a:pt x="478" y="368"/>
                    </a:cubicBezTo>
                    <a:cubicBezTo>
                      <a:pt x="468" y="398"/>
                      <a:pt x="451" y="378"/>
                      <a:pt x="434" y="404"/>
                    </a:cubicBezTo>
                    <a:cubicBezTo>
                      <a:pt x="420" y="362"/>
                      <a:pt x="447" y="403"/>
                      <a:pt x="410" y="348"/>
                    </a:cubicBezTo>
                    <a:cubicBezTo>
                      <a:pt x="401" y="334"/>
                      <a:pt x="380" y="325"/>
                      <a:pt x="366" y="316"/>
                    </a:cubicBezTo>
                    <a:cubicBezTo>
                      <a:pt x="358" y="311"/>
                      <a:pt x="318" y="317"/>
                      <a:pt x="310" y="312"/>
                    </a:cubicBezTo>
                    <a:cubicBezTo>
                      <a:pt x="278" y="315"/>
                      <a:pt x="251" y="331"/>
                      <a:pt x="222" y="344"/>
                    </a:cubicBezTo>
                    <a:cubicBezTo>
                      <a:pt x="194" y="356"/>
                      <a:pt x="179" y="323"/>
                      <a:pt x="158" y="344"/>
                    </a:cubicBezTo>
                    <a:cubicBezTo>
                      <a:pt x="126" y="324"/>
                      <a:pt x="167" y="354"/>
                      <a:pt x="102" y="376"/>
                    </a:cubicBezTo>
                    <a:cubicBezTo>
                      <a:pt x="68" y="410"/>
                      <a:pt x="37" y="450"/>
                      <a:pt x="22" y="496"/>
                    </a:cubicBezTo>
                    <a:cubicBezTo>
                      <a:pt x="25" y="555"/>
                      <a:pt x="0" y="635"/>
                      <a:pt x="46" y="672"/>
                    </a:cubicBezTo>
                    <a:cubicBezTo>
                      <a:pt x="53" y="677"/>
                      <a:pt x="62" y="676"/>
                      <a:pt x="70" y="680"/>
                    </a:cubicBezTo>
                    <a:cubicBezTo>
                      <a:pt x="79" y="684"/>
                      <a:pt x="87" y="690"/>
                      <a:pt x="94" y="696"/>
                    </a:cubicBezTo>
                    <a:cubicBezTo>
                      <a:pt x="122" y="719"/>
                      <a:pt x="126" y="739"/>
                      <a:pt x="166" y="752"/>
                    </a:cubicBezTo>
                    <a:cubicBezTo>
                      <a:pt x="182" y="757"/>
                      <a:pt x="214" y="768"/>
                      <a:pt x="214" y="768"/>
                    </a:cubicBezTo>
                    <a:cubicBezTo>
                      <a:pt x="328" y="763"/>
                      <a:pt x="411" y="756"/>
                      <a:pt x="518" y="744"/>
                    </a:cubicBezTo>
                    <a:cubicBezTo>
                      <a:pt x="523" y="752"/>
                      <a:pt x="534" y="758"/>
                      <a:pt x="534" y="768"/>
                    </a:cubicBezTo>
                    <a:cubicBezTo>
                      <a:pt x="534" y="792"/>
                      <a:pt x="518" y="819"/>
                      <a:pt x="510" y="844"/>
                    </a:cubicBezTo>
                    <a:cubicBezTo>
                      <a:pt x="506" y="855"/>
                      <a:pt x="516" y="845"/>
                      <a:pt x="526" y="840"/>
                    </a:cubicBezTo>
                    <a:cubicBezTo>
                      <a:pt x="541" y="832"/>
                      <a:pt x="558" y="829"/>
                      <a:pt x="574" y="824"/>
                    </a:cubicBezTo>
                    <a:cubicBezTo>
                      <a:pt x="587" y="820"/>
                      <a:pt x="601" y="819"/>
                      <a:pt x="614" y="816"/>
                    </a:cubicBezTo>
                    <a:cubicBezTo>
                      <a:pt x="687" y="818"/>
                      <a:pt x="931" y="841"/>
                      <a:pt x="1054" y="800"/>
                    </a:cubicBezTo>
                    <a:cubicBezTo>
                      <a:pt x="1062" y="792"/>
                      <a:pt x="1084" y="777"/>
                      <a:pt x="1094" y="772"/>
                    </a:cubicBezTo>
                    <a:cubicBezTo>
                      <a:pt x="1114" y="763"/>
                      <a:pt x="1150" y="744"/>
                      <a:pt x="1150" y="744"/>
                    </a:cubicBezTo>
                    <a:cubicBezTo>
                      <a:pt x="1178" y="725"/>
                      <a:pt x="1191" y="728"/>
                      <a:pt x="1222" y="716"/>
                    </a:cubicBezTo>
                    <a:cubicBezTo>
                      <a:pt x="1238" y="710"/>
                      <a:pt x="1295" y="680"/>
                      <a:pt x="1310" y="672"/>
                    </a:cubicBezTo>
                    <a:cubicBezTo>
                      <a:pt x="1359" y="647"/>
                      <a:pt x="1300" y="695"/>
                      <a:pt x="1358" y="656"/>
                    </a:cubicBezTo>
                    <a:cubicBezTo>
                      <a:pt x="1386" y="637"/>
                      <a:pt x="1474" y="605"/>
                      <a:pt x="1510" y="596"/>
                    </a:cubicBezTo>
                    <a:cubicBezTo>
                      <a:pt x="1546" y="560"/>
                      <a:pt x="1607" y="559"/>
                      <a:pt x="1654" y="528"/>
                    </a:cubicBezTo>
                    <a:cubicBezTo>
                      <a:pt x="1673" y="500"/>
                      <a:pt x="1686" y="491"/>
                      <a:pt x="1718" y="480"/>
                    </a:cubicBezTo>
                    <a:cubicBezTo>
                      <a:pt x="1795" y="531"/>
                      <a:pt x="1746" y="547"/>
                      <a:pt x="1886" y="556"/>
                    </a:cubicBezTo>
                    <a:cubicBezTo>
                      <a:pt x="1857" y="599"/>
                      <a:pt x="1839" y="544"/>
                      <a:pt x="1790" y="528"/>
                    </a:cubicBezTo>
                    <a:cubicBezTo>
                      <a:pt x="1779" y="524"/>
                      <a:pt x="1811" y="540"/>
                      <a:pt x="1822" y="544"/>
                    </a:cubicBezTo>
                    <a:cubicBezTo>
                      <a:pt x="1832" y="548"/>
                      <a:pt x="1843" y="549"/>
                      <a:pt x="1854" y="552"/>
                    </a:cubicBezTo>
                    <a:cubicBezTo>
                      <a:pt x="1935" y="576"/>
                      <a:pt x="1898" y="572"/>
                      <a:pt x="1962" y="596"/>
                    </a:cubicBezTo>
                    <a:cubicBezTo>
                      <a:pt x="2006" y="616"/>
                      <a:pt x="1993" y="572"/>
                      <a:pt x="2030" y="628"/>
                    </a:cubicBezTo>
                    <a:cubicBezTo>
                      <a:pt x="2050" y="658"/>
                      <a:pt x="2142" y="671"/>
                      <a:pt x="2174" y="676"/>
                    </a:cubicBezTo>
                    <a:cubicBezTo>
                      <a:pt x="2193" y="679"/>
                      <a:pt x="2223" y="705"/>
                      <a:pt x="2242" y="708"/>
                    </a:cubicBezTo>
                    <a:cubicBezTo>
                      <a:pt x="2292" y="725"/>
                      <a:pt x="2343" y="755"/>
                      <a:pt x="2394" y="768"/>
                    </a:cubicBezTo>
                    <a:cubicBezTo>
                      <a:pt x="2427" y="790"/>
                      <a:pt x="2430" y="792"/>
                      <a:pt x="2466" y="804"/>
                    </a:cubicBezTo>
                    <a:cubicBezTo>
                      <a:pt x="2485" y="832"/>
                      <a:pt x="2510" y="837"/>
                      <a:pt x="2542" y="848"/>
                    </a:cubicBezTo>
                    <a:cubicBezTo>
                      <a:pt x="2554" y="883"/>
                      <a:pt x="2556" y="878"/>
                      <a:pt x="2526" y="848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noFill/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Rectangle 1037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292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000" b="1" dirty="0">
                    <a:latin typeface="Bradley Hand ITC" pitchFamily="66" charset="0"/>
                    <a:cs typeface="Arial" charset="0"/>
                  </a:rPr>
                  <a:t>NO!!  I can't be bothered to see any crazy salesman--- We've got a battle to fight!!</a:t>
                </a:r>
              </a:p>
            </p:txBody>
          </p:sp>
          <p:sp>
            <p:nvSpPr>
              <p:cNvPr id="6152" name="Freeform 1038"/>
              <p:cNvSpPr>
                <a:spLocks/>
              </p:cNvSpPr>
              <p:nvPr/>
            </p:nvSpPr>
            <p:spPr bwMode="auto">
              <a:xfrm>
                <a:off x="1406" y="912"/>
                <a:ext cx="706" cy="571"/>
              </a:xfrm>
              <a:custGeom>
                <a:avLst/>
                <a:gdLst>
                  <a:gd name="T0" fmla="*/ 706 w 706"/>
                  <a:gd name="T1" fmla="*/ 373 h 515"/>
                  <a:gd name="T2" fmla="*/ 634 w 706"/>
                  <a:gd name="T3" fmla="*/ 310 h 515"/>
                  <a:gd name="T4" fmla="*/ 218 w 706"/>
                  <a:gd name="T5" fmla="*/ 319 h 515"/>
                  <a:gd name="T6" fmla="*/ 146 w 706"/>
                  <a:gd name="T7" fmla="*/ 346 h 515"/>
                  <a:gd name="T8" fmla="*/ 34 w 706"/>
                  <a:gd name="T9" fmla="*/ 488 h 515"/>
                  <a:gd name="T10" fmla="*/ 26 w 706"/>
                  <a:gd name="T11" fmla="*/ 514 h 515"/>
                  <a:gd name="T12" fmla="*/ 18 w 706"/>
                  <a:gd name="T13" fmla="*/ 470 h 515"/>
                  <a:gd name="T14" fmla="*/ 42 w 706"/>
                  <a:gd name="T15" fmla="*/ 417 h 515"/>
                  <a:gd name="T16" fmla="*/ 66 w 706"/>
                  <a:gd name="T17" fmla="*/ 124 h 515"/>
                  <a:gd name="T18" fmla="*/ 90 w 706"/>
                  <a:gd name="T19" fmla="*/ 9 h 515"/>
                  <a:gd name="T20" fmla="*/ 114 w 706"/>
                  <a:gd name="T21" fmla="*/ 0 h 5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6"/>
                  <a:gd name="T34" fmla="*/ 0 h 515"/>
                  <a:gd name="T35" fmla="*/ 706 w 706"/>
                  <a:gd name="T36" fmla="*/ 515 h 5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6" h="515">
                    <a:moveTo>
                      <a:pt x="706" y="336"/>
                    </a:moveTo>
                    <a:cubicBezTo>
                      <a:pt x="684" y="303"/>
                      <a:pt x="673" y="290"/>
                      <a:pt x="634" y="280"/>
                    </a:cubicBezTo>
                    <a:cubicBezTo>
                      <a:pt x="495" y="283"/>
                      <a:pt x="357" y="281"/>
                      <a:pt x="218" y="288"/>
                    </a:cubicBezTo>
                    <a:cubicBezTo>
                      <a:pt x="193" y="289"/>
                      <a:pt x="146" y="312"/>
                      <a:pt x="146" y="312"/>
                    </a:cubicBezTo>
                    <a:cubicBezTo>
                      <a:pt x="104" y="354"/>
                      <a:pt x="75" y="399"/>
                      <a:pt x="34" y="440"/>
                    </a:cubicBezTo>
                    <a:cubicBezTo>
                      <a:pt x="31" y="448"/>
                      <a:pt x="30" y="456"/>
                      <a:pt x="26" y="464"/>
                    </a:cubicBezTo>
                    <a:cubicBezTo>
                      <a:pt x="0" y="515"/>
                      <a:pt x="4" y="477"/>
                      <a:pt x="18" y="424"/>
                    </a:cubicBezTo>
                    <a:cubicBezTo>
                      <a:pt x="23" y="407"/>
                      <a:pt x="36" y="393"/>
                      <a:pt x="42" y="376"/>
                    </a:cubicBezTo>
                    <a:cubicBezTo>
                      <a:pt x="51" y="143"/>
                      <a:pt x="27" y="228"/>
                      <a:pt x="66" y="112"/>
                    </a:cubicBezTo>
                    <a:cubicBezTo>
                      <a:pt x="76" y="82"/>
                      <a:pt x="71" y="31"/>
                      <a:pt x="90" y="8"/>
                    </a:cubicBezTo>
                    <a:cubicBezTo>
                      <a:pt x="95" y="1"/>
                      <a:pt x="114" y="0"/>
                      <a:pt x="114" y="0"/>
                    </a:cubicBezTo>
                  </a:path>
                </a:pathLst>
              </a:custGeom>
              <a:noFill/>
              <a:ln w="28575" cap="flat" cmpd="sng">
                <a:solidFill>
                  <a:srgbClr val="777777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Text Box 1039"/>
              <p:cNvSpPr txBox="1">
                <a:spLocks noChangeArrowheads="1"/>
              </p:cNvSpPr>
              <p:nvPr/>
            </p:nvSpPr>
            <p:spPr bwMode="auto">
              <a:xfrm rot="-1803281">
                <a:off x="4078" y="2458"/>
                <a:ext cx="136" cy="61"/>
              </a:xfrm>
              <a:prstGeom prst="rect">
                <a:avLst/>
              </a:prstGeom>
              <a:solidFill>
                <a:srgbClr val="DDDDDD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sz="700" b="1">
                    <a:solidFill>
                      <a:srgbClr val="155931"/>
                    </a:solidFill>
                    <a:latin typeface="Kristen ITC" pitchFamily="66" charset="0"/>
                    <a:cs typeface="Arial" charset="0"/>
                  </a:rPr>
                  <a:t>BDR</a:t>
                </a:r>
              </a:p>
            </p:txBody>
          </p:sp>
          <p:sp>
            <p:nvSpPr>
              <p:cNvPr id="6154" name="Text Box 1040"/>
              <p:cNvSpPr txBox="1">
                <a:spLocks noChangeArrowheads="1"/>
              </p:cNvSpPr>
              <p:nvPr/>
            </p:nvSpPr>
            <p:spPr bwMode="auto">
              <a:xfrm rot="-289596">
                <a:off x="3272" y="3216"/>
                <a:ext cx="264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5F5F5F"/>
                    </a:solidFill>
                    <a:latin typeface="Gigi" pitchFamily="82" charset="0"/>
                    <a:cs typeface="Arial" charset="0"/>
                  </a:rPr>
                  <a:t>AMMO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7"/>
          <p:cNvGrpSpPr>
            <a:grpSpLocks/>
          </p:cNvGrpSpPr>
          <p:nvPr/>
        </p:nvGrpSpPr>
        <p:grpSpPr bwMode="auto">
          <a:xfrm>
            <a:off x="3055938" y="3332163"/>
            <a:ext cx="3924300" cy="1371600"/>
            <a:chOff x="1908" y="1608"/>
            <a:chExt cx="2472" cy="864"/>
          </a:xfrm>
        </p:grpSpPr>
        <p:sp>
          <p:nvSpPr>
            <p:cNvPr id="7179" name="Oval 1028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Oval 1029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AutoShape 1030"/>
          <p:cNvSpPr>
            <a:spLocks noChangeArrowheads="1"/>
          </p:cNvSpPr>
          <p:nvPr/>
        </p:nvSpPr>
        <p:spPr bwMode="auto">
          <a:xfrm rot="5411010">
            <a:off x="1058070" y="2932906"/>
            <a:ext cx="1465262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1031"/>
          <p:cNvSpPr>
            <a:spLocks noChangeArrowheads="1"/>
          </p:cNvSpPr>
          <p:nvPr/>
        </p:nvSpPr>
        <p:spPr bwMode="auto">
          <a:xfrm>
            <a:off x="595313" y="3695700"/>
            <a:ext cx="638651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/>
          <a:lstStyle/>
          <a:p>
            <a:pPr marL="644525" indent="-481013" defTabSz="966788">
              <a:spcBef>
                <a:spcPct val="20000"/>
              </a:spcBef>
              <a:buClr>
                <a:schemeClr val="bg1"/>
              </a:buClr>
              <a:tabLst>
                <a:tab pos="2571750" algn="l"/>
              </a:tabLst>
            </a:pPr>
            <a:r>
              <a:rPr lang="en-US" sz="3200" b="1" u="sng" dirty="0">
                <a:solidFill>
                  <a:srgbClr val="003399"/>
                </a:solidFill>
              </a:rPr>
              <a:t>Issue</a:t>
            </a:r>
            <a:r>
              <a:rPr lang="en-US" sz="3200" b="1" dirty="0">
                <a:solidFill>
                  <a:srgbClr val="003399"/>
                </a:solidFill>
              </a:rPr>
              <a:t>:	</a:t>
            </a:r>
            <a:r>
              <a:rPr lang="en-US" sz="3100" b="1" dirty="0">
                <a:solidFill>
                  <a:srgbClr val="003399"/>
                </a:solidFill>
              </a:rPr>
              <a:t>To License or Build </a:t>
            </a:r>
            <a:r>
              <a:rPr lang="en-US" sz="3100" b="1" dirty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  <a:p>
            <a:pPr marL="1343025" lvl="1" indent="-577850" defTabSz="966788">
              <a:spcBef>
                <a:spcPct val="100000"/>
              </a:spcBef>
              <a:buFontTx/>
              <a:buBlip>
                <a:blip r:embed="rId2"/>
              </a:buBlip>
              <a:tabLst>
                <a:tab pos="2503488" algn="l"/>
              </a:tabLst>
            </a:pPr>
            <a:r>
              <a:rPr lang="en-US" sz="2800" dirty="0"/>
              <a:t>License: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/>
              <a:t>Lower risk ~ Mailbox money</a:t>
            </a:r>
          </a:p>
          <a:p>
            <a:pPr marL="1343025" lvl="1" indent="-577850" defTabSz="966788">
              <a:spcBef>
                <a:spcPct val="80000"/>
              </a:spcBef>
              <a:buFontTx/>
              <a:buBlip>
                <a:blip r:embed="rId2"/>
              </a:buBlip>
              <a:tabLst>
                <a:tab pos="2503488" algn="l"/>
              </a:tabLst>
            </a:pPr>
            <a:r>
              <a:rPr lang="en-US" sz="2800" dirty="0"/>
              <a:t>Build: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/>
              <a:t>Higher risk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/>
              <a:t>Value of proposition increases with incremental validation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/>
              <a:t>Gradation issue…how far to go</a:t>
            </a:r>
          </a:p>
          <a:p>
            <a:pPr marL="1946275" lvl="2" indent="-482600" defTabSz="966788">
              <a:spcBef>
                <a:spcPct val="30000"/>
              </a:spcBef>
              <a:buClr>
                <a:srgbClr val="990000"/>
              </a:buClr>
              <a:buSzPct val="120000"/>
              <a:buFontTx/>
              <a:buChar char="•"/>
              <a:tabLst>
                <a:tab pos="2503488" algn="l"/>
              </a:tabLst>
            </a:pPr>
            <a:r>
              <a:rPr lang="en-US" sz="2600" dirty="0"/>
              <a:t>Critical mass issue longer-term</a:t>
            </a:r>
          </a:p>
        </p:txBody>
      </p:sp>
      <p:sp>
        <p:nvSpPr>
          <p:cNvPr id="7178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4" name="Text Box 33"/>
          <p:cNvSpPr txBox="1">
            <a:spLocks noChangeArrowheads="1"/>
          </p:cNvSpPr>
          <p:nvPr/>
        </p:nvSpPr>
        <p:spPr bwMode="auto">
          <a:xfrm>
            <a:off x="282690" y="750888"/>
            <a:ext cx="3208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</a:t>
            </a:r>
            <a:r>
              <a:rPr lang="en-US" sz="2000" b="1" u="sng" dirty="0" smtClean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Licensing</a:t>
            </a:r>
            <a:br>
              <a:rPr lang="en-US" sz="2000" b="1" u="sng" dirty="0" smtClean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en-US" sz="2000" b="1" u="sng" dirty="0" smtClean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b="1" u="sng" dirty="0">
              <a:solidFill>
                <a:srgbClr val="003399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Prototypical Process</a:t>
            </a:r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66713" y="2145746"/>
            <a:ext cx="6658201" cy="7278688"/>
            <a:chOff x="366713" y="2145746"/>
            <a:chExt cx="6658201" cy="7278688"/>
          </a:xfrm>
        </p:grpSpPr>
        <p:sp>
          <p:nvSpPr>
            <p:cNvPr id="8195" name="Text Box 35"/>
            <p:cNvSpPr txBox="1">
              <a:spLocks noChangeArrowheads="1"/>
            </p:cNvSpPr>
            <p:nvPr/>
          </p:nvSpPr>
          <p:spPr bwMode="auto">
            <a:xfrm>
              <a:off x="3171825" y="2914096"/>
              <a:ext cx="1828800" cy="385763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Pre-Screening</a:t>
              </a:r>
            </a:p>
          </p:txBody>
        </p:sp>
        <p:sp>
          <p:nvSpPr>
            <p:cNvPr id="8196" name="Text Box 36"/>
            <p:cNvSpPr txBox="1">
              <a:spLocks noChangeArrowheads="1"/>
            </p:cNvSpPr>
            <p:nvPr/>
          </p:nvSpPr>
          <p:spPr bwMode="auto">
            <a:xfrm>
              <a:off x="1874838" y="3477659"/>
              <a:ext cx="1341437" cy="385762"/>
            </a:xfrm>
            <a:prstGeom prst="rect">
              <a:avLst/>
            </a:prstGeom>
            <a:noFill/>
            <a:ln w="1905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No Interest</a:t>
              </a:r>
            </a:p>
          </p:txBody>
        </p:sp>
        <p:sp>
          <p:nvSpPr>
            <p:cNvPr id="8197" name="Text Box 37"/>
            <p:cNvSpPr txBox="1">
              <a:spLocks noChangeArrowheads="1"/>
            </p:cNvSpPr>
            <p:nvPr/>
          </p:nvSpPr>
          <p:spPr bwMode="auto">
            <a:xfrm>
              <a:off x="4859338" y="3479246"/>
              <a:ext cx="993775" cy="385763"/>
            </a:xfrm>
            <a:prstGeom prst="rect">
              <a:avLst/>
            </a:prstGeom>
            <a:noFill/>
            <a:ln w="1905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Interest</a:t>
              </a:r>
            </a:p>
          </p:txBody>
        </p:sp>
        <p:sp>
          <p:nvSpPr>
            <p:cNvPr id="8198" name="Text Box 43"/>
            <p:cNvSpPr txBox="1">
              <a:spLocks noChangeArrowheads="1"/>
            </p:cNvSpPr>
            <p:nvPr/>
          </p:nvSpPr>
          <p:spPr bwMode="auto">
            <a:xfrm>
              <a:off x="1938338" y="6846334"/>
              <a:ext cx="1228725" cy="385762"/>
            </a:xfrm>
            <a:prstGeom prst="rect">
              <a:avLst/>
            </a:prstGeom>
            <a:noFill/>
            <a:ln w="1905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Terminate</a:t>
              </a:r>
            </a:p>
          </p:txBody>
        </p:sp>
        <p:sp>
          <p:nvSpPr>
            <p:cNvPr id="8199" name="Text Box 44"/>
            <p:cNvSpPr txBox="1">
              <a:spLocks noChangeArrowheads="1"/>
            </p:cNvSpPr>
            <p:nvPr/>
          </p:nvSpPr>
          <p:spPr bwMode="auto">
            <a:xfrm>
              <a:off x="4837113" y="6847921"/>
              <a:ext cx="1093787" cy="385763"/>
            </a:xfrm>
            <a:prstGeom prst="rect">
              <a:avLst/>
            </a:prstGeom>
            <a:noFill/>
            <a:ln w="1905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Continue</a:t>
              </a:r>
            </a:p>
          </p:txBody>
        </p:sp>
        <p:sp>
          <p:nvSpPr>
            <p:cNvPr id="8200" name="Text Box 46"/>
            <p:cNvSpPr txBox="1">
              <a:spLocks noChangeArrowheads="1"/>
            </p:cNvSpPr>
            <p:nvPr/>
          </p:nvSpPr>
          <p:spPr bwMode="auto">
            <a:xfrm>
              <a:off x="2138363" y="7954409"/>
              <a:ext cx="827087" cy="385762"/>
            </a:xfrm>
            <a:prstGeom prst="rect">
              <a:avLst/>
            </a:prstGeom>
            <a:noFill/>
            <a:ln w="1905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No Go</a:t>
              </a:r>
            </a:p>
          </p:txBody>
        </p:sp>
        <p:sp>
          <p:nvSpPr>
            <p:cNvPr id="8201" name="Text Box 48"/>
            <p:cNvSpPr txBox="1">
              <a:spLocks noChangeArrowheads="1"/>
            </p:cNvSpPr>
            <p:nvPr/>
          </p:nvSpPr>
          <p:spPr bwMode="auto">
            <a:xfrm>
              <a:off x="1938338" y="8462409"/>
              <a:ext cx="1228725" cy="385762"/>
            </a:xfrm>
            <a:prstGeom prst="rect">
              <a:avLst/>
            </a:prstGeom>
            <a:noFill/>
            <a:ln w="1905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Terminate</a:t>
              </a:r>
            </a:p>
          </p:txBody>
        </p:sp>
        <p:sp>
          <p:nvSpPr>
            <p:cNvPr id="8202" name="Text Box 51"/>
            <p:cNvSpPr txBox="1">
              <a:spLocks noChangeArrowheads="1"/>
            </p:cNvSpPr>
            <p:nvPr/>
          </p:nvSpPr>
          <p:spPr bwMode="auto">
            <a:xfrm>
              <a:off x="366713" y="2145746"/>
              <a:ext cx="10604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14300" indent="-114300">
                <a:buFontTx/>
                <a:buChar char="•"/>
              </a:pPr>
              <a:r>
                <a:rPr lang="en-US" sz="1600" dirty="0">
                  <a:latin typeface="Tahoma" pitchFamily="34" charset="0"/>
                </a:rPr>
                <a:t>Inventor</a:t>
              </a:r>
            </a:p>
            <a:p>
              <a:pPr marL="114300" indent="-114300">
                <a:buFontTx/>
                <a:buChar char="•"/>
              </a:pPr>
              <a:r>
                <a:rPr lang="en-US" sz="1600" dirty="0">
                  <a:latin typeface="Tahoma" pitchFamily="34" charset="0"/>
                </a:rPr>
                <a:t>Agent</a:t>
              </a:r>
            </a:p>
          </p:txBody>
        </p:sp>
        <p:sp>
          <p:nvSpPr>
            <p:cNvPr id="8203" name="Text Box 52"/>
            <p:cNvSpPr txBox="1">
              <a:spLocks noChangeArrowheads="1"/>
            </p:cNvSpPr>
            <p:nvPr/>
          </p:nvSpPr>
          <p:spPr bwMode="auto">
            <a:xfrm>
              <a:off x="396875" y="2968071"/>
              <a:ext cx="1320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14300" indent="-114300"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Gatekeeper</a:t>
              </a:r>
            </a:p>
          </p:txBody>
        </p:sp>
        <p:sp>
          <p:nvSpPr>
            <p:cNvPr id="8204" name="Text Box 53"/>
            <p:cNvSpPr txBox="1">
              <a:spLocks noChangeArrowheads="1"/>
            </p:cNvSpPr>
            <p:nvPr/>
          </p:nvSpPr>
          <p:spPr bwMode="auto">
            <a:xfrm>
              <a:off x="5295900" y="7384496"/>
              <a:ext cx="1729014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ahoma" pitchFamily="34" charset="0"/>
                </a:rPr>
                <a:t>Due Diligence</a:t>
              </a:r>
            </a:p>
          </p:txBody>
        </p:sp>
        <p:sp>
          <p:nvSpPr>
            <p:cNvPr id="8205" name="Line 55"/>
            <p:cNvSpPr>
              <a:spLocks noChangeShapeType="1"/>
            </p:cNvSpPr>
            <p:nvPr/>
          </p:nvSpPr>
          <p:spPr bwMode="auto">
            <a:xfrm flipH="1" flipV="1">
              <a:off x="1495425" y="2329896"/>
              <a:ext cx="333375" cy="12382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56"/>
            <p:cNvSpPr>
              <a:spLocks noChangeShapeType="1"/>
            </p:cNvSpPr>
            <p:nvPr/>
          </p:nvSpPr>
          <p:spPr bwMode="auto">
            <a:xfrm flipH="1">
              <a:off x="1495425" y="2453721"/>
              <a:ext cx="333375" cy="13335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57"/>
            <p:cNvSpPr>
              <a:spLocks noChangeShapeType="1"/>
            </p:cNvSpPr>
            <p:nvPr/>
          </p:nvSpPr>
          <p:spPr bwMode="auto">
            <a:xfrm>
              <a:off x="4972050" y="7578171"/>
              <a:ext cx="38100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58"/>
            <p:cNvSpPr>
              <a:spLocks noChangeShapeType="1"/>
            </p:cNvSpPr>
            <p:nvPr/>
          </p:nvSpPr>
          <p:spPr bwMode="auto">
            <a:xfrm flipV="1">
              <a:off x="4086225" y="2644221"/>
              <a:ext cx="0" cy="25717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Text Box 34"/>
            <p:cNvSpPr txBox="1">
              <a:spLocks noChangeArrowheads="1"/>
            </p:cNvSpPr>
            <p:nvPr/>
          </p:nvSpPr>
          <p:spPr bwMode="auto">
            <a:xfrm>
              <a:off x="1743075" y="2272746"/>
              <a:ext cx="4687888" cy="3857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ahoma" pitchFamily="34" charset="0"/>
                </a:rPr>
                <a:t>Initial Technology Opportunity Contact</a:t>
              </a:r>
            </a:p>
          </p:txBody>
        </p:sp>
        <p:sp>
          <p:nvSpPr>
            <p:cNvPr id="8210" name="Text Box 38"/>
            <p:cNvSpPr txBox="1">
              <a:spLocks noChangeArrowheads="1"/>
            </p:cNvSpPr>
            <p:nvPr/>
          </p:nvSpPr>
          <p:spPr bwMode="auto">
            <a:xfrm>
              <a:off x="1911350" y="4036459"/>
              <a:ext cx="4349750" cy="385762"/>
            </a:xfrm>
            <a:prstGeom prst="rect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Confidentiality Agreement Executed</a:t>
              </a:r>
            </a:p>
          </p:txBody>
        </p:sp>
        <p:sp>
          <p:nvSpPr>
            <p:cNvPr id="8211" name="Line 59"/>
            <p:cNvSpPr>
              <a:spLocks noChangeShapeType="1"/>
            </p:cNvSpPr>
            <p:nvPr/>
          </p:nvSpPr>
          <p:spPr bwMode="auto">
            <a:xfrm>
              <a:off x="2552700" y="6749496"/>
              <a:ext cx="1533525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60"/>
            <p:cNvSpPr>
              <a:spLocks noChangeShapeType="1"/>
            </p:cNvSpPr>
            <p:nvPr/>
          </p:nvSpPr>
          <p:spPr bwMode="auto">
            <a:xfrm flipV="1">
              <a:off x="4076700" y="4411109"/>
              <a:ext cx="0" cy="2338387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61"/>
            <p:cNvSpPr>
              <a:spLocks noChangeShapeType="1"/>
            </p:cNvSpPr>
            <p:nvPr/>
          </p:nvSpPr>
          <p:spPr bwMode="auto">
            <a:xfrm>
              <a:off x="4076700" y="6749496"/>
              <a:ext cx="1314450" cy="0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63"/>
            <p:cNvSpPr>
              <a:spLocks noChangeShapeType="1"/>
            </p:cNvSpPr>
            <p:nvPr/>
          </p:nvSpPr>
          <p:spPr bwMode="auto">
            <a:xfrm>
              <a:off x="2562225" y="6739971"/>
              <a:ext cx="0" cy="1047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64"/>
            <p:cNvSpPr>
              <a:spLocks noChangeShapeType="1"/>
            </p:cNvSpPr>
            <p:nvPr/>
          </p:nvSpPr>
          <p:spPr bwMode="auto">
            <a:xfrm>
              <a:off x="5381625" y="6739971"/>
              <a:ext cx="0" cy="104775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65"/>
            <p:cNvSpPr>
              <a:spLocks noChangeShapeType="1"/>
            </p:cNvSpPr>
            <p:nvPr/>
          </p:nvSpPr>
          <p:spPr bwMode="auto">
            <a:xfrm>
              <a:off x="5400675" y="7225746"/>
              <a:ext cx="0" cy="104775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66"/>
            <p:cNvSpPr>
              <a:spLocks noChangeShapeType="1"/>
            </p:cNvSpPr>
            <p:nvPr/>
          </p:nvSpPr>
          <p:spPr bwMode="auto">
            <a:xfrm>
              <a:off x="4095750" y="7330521"/>
              <a:ext cx="131445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67"/>
            <p:cNvSpPr>
              <a:spLocks noChangeShapeType="1"/>
            </p:cNvSpPr>
            <p:nvPr/>
          </p:nvSpPr>
          <p:spPr bwMode="auto">
            <a:xfrm>
              <a:off x="4095750" y="7320996"/>
              <a:ext cx="0" cy="104775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Text Box 45"/>
            <p:cNvSpPr txBox="1">
              <a:spLocks noChangeArrowheads="1"/>
            </p:cNvSpPr>
            <p:nvPr/>
          </p:nvSpPr>
          <p:spPr bwMode="auto">
            <a:xfrm>
              <a:off x="3195638" y="7401959"/>
              <a:ext cx="1781175" cy="385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Option Period</a:t>
              </a:r>
            </a:p>
          </p:txBody>
        </p:sp>
        <p:sp>
          <p:nvSpPr>
            <p:cNvPr id="8220" name="Line 68"/>
            <p:cNvSpPr>
              <a:spLocks noChangeShapeType="1"/>
            </p:cNvSpPr>
            <p:nvPr/>
          </p:nvSpPr>
          <p:spPr bwMode="auto">
            <a:xfrm>
              <a:off x="2562225" y="7873446"/>
              <a:ext cx="1533525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9"/>
            <p:cNvSpPr>
              <a:spLocks noChangeShapeType="1"/>
            </p:cNvSpPr>
            <p:nvPr/>
          </p:nvSpPr>
          <p:spPr bwMode="auto">
            <a:xfrm flipV="1">
              <a:off x="4086225" y="7797246"/>
              <a:ext cx="0" cy="7620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70"/>
            <p:cNvSpPr>
              <a:spLocks noChangeShapeType="1"/>
            </p:cNvSpPr>
            <p:nvPr/>
          </p:nvSpPr>
          <p:spPr bwMode="auto">
            <a:xfrm>
              <a:off x="4086225" y="7873446"/>
              <a:ext cx="1314450" cy="0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1"/>
            <p:cNvSpPr>
              <a:spLocks noChangeShapeType="1"/>
            </p:cNvSpPr>
            <p:nvPr/>
          </p:nvSpPr>
          <p:spPr bwMode="auto">
            <a:xfrm>
              <a:off x="2571750" y="7863921"/>
              <a:ext cx="0" cy="1047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2"/>
            <p:cNvSpPr>
              <a:spLocks noChangeShapeType="1"/>
            </p:cNvSpPr>
            <p:nvPr/>
          </p:nvSpPr>
          <p:spPr bwMode="auto">
            <a:xfrm>
              <a:off x="5399088" y="7863921"/>
              <a:ext cx="0" cy="1179513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3"/>
            <p:cNvSpPr>
              <a:spLocks noChangeShapeType="1"/>
            </p:cNvSpPr>
            <p:nvPr/>
          </p:nvSpPr>
          <p:spPr bwMode="auto">
            <a:xfrm>
              <a:off x="2552700" y="8340171"/>
              <a:ext cx="0" cy="122238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Text Box 47"/>
            <p:cNvSpPr txBox="1">
              <a:spLocks noChangeArrowheads="1"/>
            </p:cNvSpPr>
            <p:nvPr/>
          </p:nvSpPr>
          <p:spPr bwMode="auto">
            <a:xfrm>
              <a:off x="5138738" y="7955996"/>
              <a:ext cx="479425" cy="3857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Go</a:t>
              </a:r>
            </a:p>
          </p:txBody>
        </p:sp>
        <p:sp>
          <p:nvSpPr>
            <p:cNvPr id="8227" name="Text Box 49"/>
            <p:cNvSpPr txBox="1">
              <a:spLocks noChangeArrowheads="1"/>
            </p:cNvSpPr>
            <p:nvPr/>
          </p:nvSpPr>
          <p:spPr bwMode="auto">
            <a:xfrm>
              <a:off x="4649788" y="8492571"/>
              <a:ext cx="1457325" cy="3857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Negotiations</a:t>
              </a:r>
            </a:p>
          </p:txBody>
        </p:sp>
        <p:sp>
          <p:nvSpPr>
            <p:cNvPr id="8228" name="Text Box 50"/>
            <p:cNvSpPr txBox="1">
              <a:spLocks noChangeArrowheads="1"/>
            </p:cNvSpPr>
            <p:nvPr/>
          </p:nvSpPr>
          <p:spPr bwMode="auto">
            <a:xfrm>
              <a:off x="4227513" y="9038671"/>
              <a:ext cx="2305050" cy="3857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ahoma" pitchFamily="34" charset="0"/>
                </a:rPr>
                <a:t>Licensing Agreement</a:t>
              </a:r>
            </a:p>
          </p:txBody>
        </p:sp>
        <p:sp>
          <p:nvSpPr>
            <p:cNvPr id="8229" name="Line 75"/>
            <p:cNvSpPr>
              <a:spLocks noChangeShapeType="1"/>
            </p:cNvSpPr>
            <p:nvPr/>
          </p:nvSpPr>
          <p:spPr bwMode="auto">
            <a:xfrm>
              <a:off x="2540000" y="3388759"/>
              <a:ext cx="1533525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76"/>
            <p:cNvSpPr>
              <a:spLocks noChangeShapeType="1"/>
            </p:cNvSpPr>
            <p:nvPr/>
          </p:nvSpPr>
          <p:spPr bwMode="auto">
            <a:xfrm flipV="1">
              <a:off x="4086225" y="3312559"/>
              <a:ext cx="0" cy="7620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77"/>
            <p:cNvSpPr>
              <a:spLocks noChangeShapeType="1"/>
            </p:cNvSpPr>
            <p:nvPr/>
          </p:nvSpPr>
          <p:spPr bwMode="auto">
            <a:xfrm>
              <a:off x="4064000" y="3388759"/>
              <a:ext cx="1314450" cy="0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78"/>
            <p:cNvSpPr>
              <a:spLocks noChangeShapeType="1"/>
            </p:cNvSpPr>
            <p:nvPr/>
          </p:nvSpPr>
          <p:spPr bwMode="auto">
            <a:xfrm>
              <a:off x="2549525" y="3379234"/>
              <a:ext cx="0" cy="1047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79"/>
            <p:cNvSpPr>
              <a:spLocks noChangeShapeType="1"/>
            </p:cNvSpPr>
            <p:nvPr/>
          </p:nvSpPr>
          <p:spPr bwMode="auto">
            <a:xfrm>
              <a:off x="5368925" y="3379234"/>
              <a:ext cx="0" cy="104775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81"/>
            <p:cNvSpPr>
              <a:spLocks noChangeShapeType="1"/>
            </p:cNvSpPr>
            <p:nvPr/>
          </p:nvSpPr>
          <p:spPr bwMode="auto">
            <a:xfrm>
              <a:off x="5378450" y="3855484"/>
              <a:ext cx="0" cy="180975"/>
            </a:xfrm>
            <a:prstGeom prst="line">
              <a:avLst/>
            </a:prstGeom>
            <a:noFill/>
            <a:ln w="1905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Text Box 39"/>
            <p:cNvSpPr txBox="1">
              <a:spLocks noChangeArrowheads="1"/>
            </p:cNvSpPr>
            <p:nvPr/>
          </p:nvSpPr>
          <p:spPr bwMode="auto">
            <a:xfrm>
              <a:off x="2559050" y="4604784"/>
              <a:ext cx="3054350" cy="385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Technology Presentation</a:t>
              </a:r>
            </a:p>
          </p:txBody>
        </p:sp>
        <p:sp>
          <p:nvSpPr>
            <p:cNvPr id="8236" name="Text Box 40"/>
            <p:cNvSpPr txBox="1">
              <a:spLocks noChangeArrowheads="1"/>
            </p:cNvSpPr>
            <p:nvPr/>
          </p:nvSpPr>
          <p:spPr bwMode="auto">
            <a:xfrm>
              <a:off x="2803525" y="5166759"/>
              <a:ext cx="2566988" cy="385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Internal Assessment</a:t>
              </a:r>
            </a:p>
          </p:txBody>
        </p:sp>
        <p:sp>
          <p:nvSpPr>
            <p:cNvPr id="8237" name="Text Box 41"/>
            <p:cNvSpPr txBox="1">
              <a:spLocks noChangeArrowheads="1"/>
            </p:cNvSpPr>
            <p:nvPr/>
          </p:nvSpPr>
          <p:spPr bwMode="auto">
            <a:xfrm>
              <a:off x="2806700" y="5741434"/>
              <a:ext cx="2559050" cy="385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Tahoma" pitchFamily="34" charset="0"/>
                </a:rPr>
                <a:t>Follow-up Questions</a:t>
              </a:r>
            </a:p>
          </p:txBody>
        </p:sp>
        <p:sp>
          <p:nvSpPr>
            <p:cNvPr id="8238" name="Text Box 42"/>
            <p:cNvSpPr txBox="1">
              <a:spLocks noChangeArrowheads="1"/>
            </p:cNvSpPr>
            <p:nvPr/>
          </p:nvSpPr>
          <p:spPr bwMode="auto">
            <a:xfrm>
              <a:off x="3289300" y="6297059"/>
              <a:ext cx="1595438" cy="385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ahoma" pitchFamily="34" charset="0"/>
                </a:rPr>
                <a:t>Re-Convene</a:t>
              </a:r>
            </a:p>
          </p:txBody>
        </p:sp>
        <p:sp>
          <p:nvSpPr>
            <p:cNvPr id="8239" name="Line 86"/>
            <p:cNvSpPr>
              <a:spLocks noChangeShapeType="1"/>
            </p:cNvSpPr>
            <p:nvPr/>
          </p:nvSpPr>
          <p:spPr bwMode="auto">
            <a:xfrm flipH="1">
              <a:off x="1762125" y="3139521"/>
              <a:ext cx="790575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2"/>
          <p:cNvGrpSpPr>
            <a:grpSpLocks/>
          </p:cNvGrpSpPr>
          <p:nvPr/>
        </p:nvGrpSpPr>
        <p:grpSpPr bwMode="auto">
          <a:xfrm>
            <a:off x="3055938" y="3332163"/>
            <a:ext cx="3924300" cy="1371600"/>
            <a:chOff x="1925" y="2099"/>
            <a:chExt cx="2472" cy="864"/>
          </a:xfrm>
        </p:grpSpPr>
        <p:sp>
          <p:nvSpPr>
            <p:cNvPr id="9227" name="Oval 28"/>
            <p:cNvSpPr>
              <a:spLocks noChangeArrowheads="1"/>
            </p:cNvSpPr>
            <p:nvPr/>
          </p:nvSpPr>
          <p:spPr bwMode="auto">
            <a:xfrm>
              <a:off x="1925" y="2099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29"/>
            <p:cNvSpPr>
              <a:spLocks noChangeArrowheads="1"/>
            </p:cNvSpPr>
            <p:nvPr/>
          </p:nvSpPr>
          <p:spPr bwMode="auto">
            <a:xfrm>
              <a:off x="1937" y="2099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" name="AutoShape 27"/>
          <p:cNvSpPr>
            <a:spLocks noChangeArrowheads="1"/>
          </p:cNvSpPr>
          <p:nvPr/>
        </p:nvSpPr>
        <p:spPr bwMode="auto">
          <a:xfrm rot="5411010">
            <a:off x="1058070" y="2932906"/>
            <a:ext cx="1465262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3695700"/>
            <a:ext cx="6197600" cy="340995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tabLst>
                <a:tab pos="1312863" algn="l"/>
                <a:tab pos="2586038" algn="l"/>
              </a:tabLst>
            </a:pPr>
            <a:r>
              <a:rPr lang="en-US" sz="3200" b="1" smtClean="0"/>
              <a:t>Issue</a:t>
            </a:r>
            <a:r>
              <a:rPr lang="en-US" sz="3200" b="1" u="none" smtClean="0"/>
              <a:t>:</a:t>
            </a:r>
            <a:r>
              <a:rPr lang="en-US" sz="3200" u="none" smtClean="0"/>
              <a:t>      IP Owner Credibility</a:t>
            </a:r>
          </a:p>
          <a:p>
            <a:pPr lvl="1" algn="ctr" eaLnBrk="1" hangingPunct="1">
              <a:buFontTx/>
              <a:buNone/>
              <a:tabLst>
                <a:tab pos="1312863" algn="l"/>
                <a:tab pos="2586038" algn="l"/>
              </a:tabLst>
            </a:pPr>
            <a:endParaRPr lang="en-US" sz="2800" smtClean="0"/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586038" algn="l"/>
              </a:tabLst>
            </a:pPr>
            <a:r>
              <a:rPr lang="en-US" sz="2800" smtClean="0"/>
              <a:t>Why should we meet?</a:t>
            </a:r>
          </a:p>
          <a:p>
            <a:pPr lvl="1" eaLnBrk="1" hangingPunct="1">
              <a:spcBef>
                <a:spcPct val="100000"/>
              </a:spcBef>
              <a:tabLst>
                <a:tab pos="1312863" algn="l"/>
                <a:tab pos="2586038" algn="l"/>
              </a:tabLst>
            </a:pPr>
            <a:r>
              <a:rPr lang="en-US" sz="2800" smtClean="0"/>
              <a:t>Go direct vs. agent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3"/>
          <p:cNvGrpSpPr>
            <a:grpSpLocks/>
          </p:cNvGrpSpPr>
          <p:nvPr/>
        </p:nvGrpSpPr>
        <p:grpSpPr bwMode="auto">
          <a:xfrm>
            <a:off x="3055938" y="3332163"/>
            <a:ext cx="3924300" cy="1371600"/>
            <a:chOff x="1908" y="1608"/>
            <a:chExt cx="2472" cy="864"/>
          </a:xfrm>
        </p:grpSpPr>
        <p:sp>
          <p:nvSpPr>
            <p:cNvPr id="10251" name="Oval 14"/>
            <p:cNvSpPr>
              <a:spLocks noChangeArrowheads="1"/>
            </p:cNvSpPr>
            <p:nvPr/>
          </p:nvSpPr>
          <p:spPr bwMode="auto">
            <a:xfrm>
              <a:off x="1908" y="1608"/>
              <a:ext cx="2472" cy="8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8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15"/>
            <p:cNvSpPr>
              <a:spLocks noChangeArrowheads="1"/>
            </p:cNvSpPr>
            <p:nvPr/>
          </p:nvSpPr>
          <p:spPr bwMode="auto">
            <a:xfrm>
              <a:off x="1920" y="1608"/>
              <a:ext cx="2220" cy="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AutoShape 16"/>
          <p:cNvSpPr>
            <a:spLocks noChangeArrowheads="1"/>
          </p:cNvSpPr>
          <p:nvPr/>
        </p:nvSpPr>
        <p:spPr bwMode="auto">
          <a:xfrm rot="5411010">
            <a:off x="1058070" y="2932906"/>
            <a:ext cx="1465262" cy="2244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0000"/>
              </a:gs>
              <a:gs pos="50000">
                <a:srgbClr val="FFFFFF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95313" y="3695700"/>
            <a:ext cx="6386512" cy="5130800"/>
          </a:xfrm>
          <a:noFill/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AutoNum type="arabicPeriod" startAt="2"/>
              <a:tabLst>
                <a:tab pos="1312863" algn="l"/>
                <a:tab pos="2339975" algn="l"/>
              </a:tabLst>
            </a:pPr>
            <a:r>
              <a:rPr lang="en-US" sz="3200" b="1" smtClean="0"/>
              <a:t>Issue</a:t>
            </a:r>
            <a:r>
              <a:rPr lang="en-US" sz="3200" b="1" u="none" smtClean="0"/>
              <a:t>:</a:t>
            </a:r>
            <a:r>
              <a:rPr lang="en-US" sz="3200" u="none" smtClean="0"/>
              <a:t>	</a:t>
            </a:r>
            <a:r>
              <a:rPr lang="en-US" sz="3100" u="none" smtClean="0"/>
              <a:t>Does A Conflict Exist </a:t>
            </a:r>
            <a:r>
              <a:rPr lang="en-US" sz="3200" u="none" smtClean="0">
                <a:solidFill>
                  <a:schemeClr val="bg1"/>
                </a:solidFill>
              </a:rPr>
              <a:t>?</a:t>
            </a:r>
          </a:p>
          <a:p>
            <a:pPr lvl="1" algn="ctr" eaLnBrk="1" hangingPunct="1">
              <a:buFontTx/>
              <a:buNone/>
              <a:tabLst>
                <a:tab pos="1312863" algn="l"/>
                <a:tab pos="2339975" algn="l"/>
              </a:tabLst>
            </a:pPr>
            <a:endParaRPr lang="en-US" sz="2800" smtClean="0"/>
          </a:p>
          <a:p>
            <a:pPr lvl="1" eaLnBrk="1" hangingPunct="1">
              <a:spcBef>
                <a:spcPct val="80000"/>
              </a:spcBef>
              <a:tabLst>
                <a:tab pos="1312863" algn="l"/>
                <a:tab pos="2339975" algn="l"/>
              </a:tabLst>
            </a:pPr>
            <a:r>
              <a:rPr lang="en-US" sz="2800" smtClean="0"/>
              <a:t>Does external opportunity infringe on R&amp;D activities?</a:t>
            </a:r>
          </a:p>
          <a:p>
            <a:pPr lvl="1" eaLnBrk="1" hangingPunct="1">
              <a:spcBef>
                <a:spcPct val="100000"/>
              </a:spcBef>
              <a:tabLst>
                <a:tab pos="1312863" algn="l"/>
                <a:tab pos="2339975" algn="l"/>
              </a:tabLst>
            </a:pPr>
            <a:r>
              <a:rPr lang="en-US" sz="2800" smtClean="0"/>
              <a:t>If so, to what extent?</a:t>
            </a:r>
          </a:p>
          <a:p>
            <a:pPr lvl="1" eaLnBrk="1" hangingPunct="1">
              <a:spcBef>
                <a:spcPct val="100000"/>
              </a:spcBef>
              <a:tabLst>
                <a:tab pos="1312863" algn="l"/>
                <a:tab pos="2339975" algn="l"/>
              </a:tabLst>
            </a:pPr>
            <a:r>
              <a:rPr lang="en-US" sz="2800" smtClean="0"/>
              <a:t>How to protect Company interest?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300719" y="968375"/>
            <a:ext cx="3208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A Primer for Licensing</a:t>
            </a:r>
          </a:p>
          <a:p>
            <a:pPr>
              <a:spcBef>
                <a:spcPct val="20000"/>
              </a:spcBef>
              <a:buClr>
                <a:srgbClr val="003399"/>
              </a:buClr>
            </a:pPr>
            <a:r>
              <a:rPr lang="en-US" sz="2000" b="1" u="sng" dirty="0">
                <a:solidFill>
                  <a:srgbClr val="003399"/>
                </a:solidFill>
                <a:latin typeface="Book Antiqua" pitchFamily="18" charset="0"/>
                <a:cs typeface="Times New Roman" pitchFamily="18" charset="0"/>
              </a:rPr>
              <a:t>To Corporations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508</Words>
  <Application>Microsoft Office PowerPoint</Application>
  <PresentationFormat>Custom</PresentationFormat>
  <Paragraphs>236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</dc:creator>
  <cp:lastModifiedBy>L. Robert Oros</cp:lastModifiedBy>
  <cp:revision>164</cp:revision>
  <cp:lastPrinted>2005-02-23T19:20:37Z</cp:lastPrinted>
  <dcterms:created xsi:type="dcterms:W3CDTF">2001-12-04T16:26:21Z</dcterms:created>
  <dcterms:modified xsi:type="dcterms:W3CDTF">2012-02-27T22:09:31Z</dcterms:modified>
</cp:coreProperties>
</file>